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40"/>
  </p:notesMasterIdLst>
  <p:handoutMasterIdLst>
    <p:handoutMasterId r:id="rId166"/>
  </p:handoutMasterIdLst>
  <p:sldIdLst>
    <p:sldId id="279" r:id="rId4"/>
    <p:sldId id="269" r:id="rId5"/>
    <p:sldId id="996" r:id="rId6"/>
    <p:sldId id="538" r:id="rId7"/>
    <p:sldId id="652" r:id="rId8"/>
    <p:sldId id="653" r:id="rId9"/>
    <p:sldId id="552" r:id="rId10"/>
    <p:sldId id="581" r:id="rId11"/>
    <p:sldId id="1570" r:id="rId12"/>
    <p:sldId id="1571" r:id="rId13"/>
    <p:sldId id="616" r:id="rId14"/>
    <p:sldId id="617" r:id="rId15"/>
    <p:sldId id="618" r:id="rId16"/>
    <p:sldId id="551" r:id="rId17"/>
    <p:sldId id="655" r:id="rId18"/>
    <p:sldId id="550" r:id="rId19"/>
    <p:sldId id="658" r:id="rId20"/>
    <p:sldId id="659" r:id="rId21"/>
    <p:sldId id="660" r:id="rId22"/>
    <p:sldId id="661" r:id="rId23"/>
    <p:sldId id="662" r:id="rId24"/>
    <p:sldId id="663" r:id="rId25"/>
    <p:sldId id="664" r:id="rId26"/>
    <p:sldId id="665" r:id="rId27"/>
    <p:sldId id="666" r:id="rId28"/>
    <p:sldId id="667" r:id="rId29"/>
    <p:sldId id="549" r:id="rId30"/>
    <p:sldId id="669" r:id="rId31"/>
    <p:sldId id="668" r:id="rId32"/>
    <p:sldId id="691" r:id="rId33"/>
    <p:sldId id="670" r:id="rId34"/>
    <p:sldId id="672" r:id="rId35"/>
    <p:sldId id="673" r:id="rId36"/>
    <p:sldId id="674" r:id="rId37"/>
    <p:sldId id="686" r:id="rId38"/>
    <p:sldId id="687" r:id="rId39"/>
    <p:sldId id="688" r:id="rId40"/>
    <p:sldId id="689" r:id="rId41"/>
    <p:sldId id="678" r:id="rId42"/>
    <p:sldId id="690" r:id="rId43"/>
    <p:sldId id="565" r:id="rId44"/>
    <p:sldId id="1466" r:id="rId45"/>
    <p:sldId id="1467" r:id="rId46"/>
    <p:sldId id="1468" r:id="rId47"/>
    <p:sldId id="685" r:id="rId48"/>
    <p:sldId id="566" r:id="rId49"/>
    <p:sldId id="736" r:id="rId50"/>
    <p:sldId id="760" r:id="rId51"/>
    <p:sldId id="567" r:id="rId52"/>
    <p:sldId id="568" r:id="rId53"/>
    <p:sldId id="1216" r:id="rId54"/>
    <p:sldId id="569" r:id="rId55"/>
    <p:sldId id="570" r:id="rId56"/>
    <p:sldId id="553" r:id="rId57"/>
    <p:sldId id="762" r:id="rId58"/>
    <p:sldId id="763" r:id="rId59"/>
    <p:sldId id="764" r:id="rId60"/>
    <p:sldId id="765" r:id="rId61"/>
    <p:sldId id="554" r:id="rId62"/>
    <p:sldId id="768" r:id="rId63"/>
    <p:sldId id="769" r:id="rId64"/>
    <p:sldId id="770" r:id="rId65"/>
    <p:sldId id="771" r:id="rId66"/>
    <p:sldId id="772" r:id="rId67"/>
    <p:sldId id="773" r:id="rId68"/>
    <p:sldId id="774" r:id="rId69"/>
    <p:sldId id="775" r:id="rId70"/>
    <p:sldId id="776" r:id="rId71"/>
    <p:sldId id="819" r:id="rId72"/>
    <p:sldId id="818" r:id="rId73"/>
    <p:sldId id="1307" r:id="rId74"/>
    <p:sldId id="556" r:id="rId75"/>
    <p:sldId id="820" r:id="rId76"/>
    <p:sldId id="1308" r:id="rId77"/>
    <p:sldId id="1309" r:id="rId78"/>
    <p:sldId id="823" r:id="rId79"/>
    <p:sldId id="557" r:id="rId80"/>
    <p:sldId id="558" r:id="rId81"/>
    <p:sldId id="1310" r:id="rId82"/>
    <p:sldId id="824" r:id="rId83"/>
    <p:sldId id="571" r:id="rId84"/>
    <p:sldId id="903" r:id="rId85"/>
    <p:sldId id="906" r:id="rId86"/>
    <p:sldId id="900" r:id="rId87"/>
    <p:sldId id="901" r:id="rId88"/>
    <p:sldId id="572" r:id="rId89"/>
    <p:sldId id="573" r:id="rId90"/>
    <p:sldId id="904" r:id="rId91"/>
    <p:sldId id="905" r:id="rId92"/>
    <p:sldId id="574" r:id="rId93"/>
    <p:sldId id="575" r:id="rId94"/>
    <p:sldId id="908" r:id="rId95"/>
    <p:sldId id="1370" r:id="rId96"/>
    <p:sldId id="1369" r:id="rId97"/>
    <p:sldId id="909" r:id="rId98"/>
    <p:sldId id="910" r:id="rId99"/>
    <p:sldId id="1707" r:id="rId100"/>
    <p:sldId id="1371" r:id="rId101"/>
    <p:sldId id="914" r:id="rId102"/>
    <p:sldId id="915" r:id="rId103"/>
    <p:sldId id="916" r:id="rId104"/>
    <p:sldId id="917" r:id="rId105"/>
    <p:sldId id="1423" r:id="rId106"/>
    <p:sldId id="1424" r:id="rId107"/>
    <p:sldId id="918" r:id="rId108"/>
    <p:sldId id="1708" r:id="rId109"/>
    <p:sldId id="1709" r:id="rId110"/>
    <p:sldId id="578" r:id="rId111"/>
    <p:sldId id="1420" r:id="rId112"/>
    <p:sldId id="1421" r:id="rId113"/>
    <p:sldId id="921" r:id="rId114"/>
    <p:sldId id="922" r:id="rId115"/>
    <p:sldId id="923" r:id="rId116"/>
    <p:sldId id="924" r:id="rId117"/>
    <p:sldId id="1422" r:id="rId118"/>
    <p:sldId id="1425" r:id="rId119"/>
    <p:sldId id="1426" r:id="rId120"/>
    <p:sldId id="1427" r:id="rId121"/>
    <p:sldId id="1428" r:id="rId122"/>
    <p:sldId id="777" r:id="rId123"/>
    <p:sldId id="778" r:id="rId124"/>
    <p:sldId id="779" r:id="rId125"/>
    <p:sldId id="782" r:id="rId126"/>
    <p:sldId id="783" r:id="rId127"/>
    <p:sldId id="784" r:id="rId128"/>
    <p:sldId id="785" r:id="rId129"/>
    <p:sldId id="786" r:id="rId130"/>
    <p:sldId id="780" r:id="rId131"/>
    <p:sldId id="781" r:id="rId132"/>
    <p:sldId id="787" r:id="rId133"/>
    <p:sldId id="788" r:id="rId134"/>
    <p:sldId id="1411" r:id="rId135"/>
    <p:sldId id="1407" r:id="rId136"/>
    <p:sldId id="1408" r:id="rId137"/>
    <p:sldId id="1406" r:id="rId138"/>
    <p:sldId id="1405" r:id="rId139"/>
    <p:sldId id="1409" r:id="rId141"/>
    <p:sldId id="1410" r:id="rId142"/>
    <p:sldId id="1415" r:id="rId143"/>
    <p:sldId id="1416" r:id="rId144"/>
    <p:sldId id="1710" r:id="rId145"/>
    <p:sldId id="1711" r:id="rId146"/>
    <p:sldId id="791" r:id="rId147"/>
    <p:sldId id="792" r:id="rId148"/>
    <p:sldId id="793" r:id="rId149"/>
    <p:sldId id="1756" r:id="rId150"/>
    <p:sldId id="1757" r:id="rId151"/>
    <p:sldId id="1760" r:id="rId152"/>
    <p:sldId id="1758" r:id="rId153"/>
    <p:sldId id="1759" r:id="rId154"/>
    <p:sldId id="1762" r:id="rId155"/>
    <p:sldId id="1764" r:id="rId156"/>
    <p:sldId id="1765" r:id="rId157"/>
    <p:sldId id="1766" r:id="rId158"/>
    <p:sldId id="1767" r:id="rId159"/>
    <p:sldId id="1768" r:id="rId160"/>
    <p:sldId id="1770" r:id="rId161"/>
    <p:sldId id="1769" r:id="rId162"/>
    <p:sldId id="1771" r:id="rId163"/>
    <p:sldId id="1772" r:id="rId164"/>
    <p:sldId id="1773" r:id="rId165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yanjun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B5FD1"/>
    <a:srgbClr val="1D41D5"/>
    <a:srgbClr val="FF0066"/>
    <a:srgbClr val="00CC00"/>
    <a:srgbClr val="006600"/>
    <a:srgbClr val="FF9900"/>
    <a:srgbClr val="0080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 varScale="1">
        <p:scale>
          <a:sx n="69" d="100"/>
          <a:sy n="69" d="100"/>
        </p:scale>
        <p:origin x="-138" y="-102"/>
      </p:cViewPr>
      <p:guideLst>
        <p:guide orient="horz" pos="2532"/>
        <p:guide pos="261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0" Type="http://schemas.openxmlformats.org/officeDocument/2006/relationships/commentAuthors" Target="commentAuthors.xml"/><Relationship Id="rId17" Type="http://schemas.openxmlformats.org/officeDocument/2006/relationships/slide" Target="slides/slide14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slide" Target="slides/slide161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1" Type="http://schemas.openxmlformats.org/officeDocument/2006/relationships/slide" Target="slides/slide157.xml"/><Relationship Id="rId160" Type="http://schemas.openxmlformats.org/officeDocument/2006/relationships/slide" Target="slides/slide156.xml"/><Relationship Id="rId16" Type="http://schemas.openxmlformats.org/officeDocument/2006/relationships/slide" Target="slides/slide13.xml"/><Relationship Id="rId159" Type="http://schemas.openxmlformats.org/officeDocument/2006/relationships/slide" Target="slides/slide155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54" Type="http://schemas.openxmlformats.org/officeDocument/2006/relationships/slide" Target="slides/slide150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0" Type="http://schemas.openxmlformats.org/officeDocument/2006/relationships/slide" Target="slides/slide146.xml"/><Relationship Id="rId15" Type="http://schemas.openxmlformats.org/officeDocument/2006/relationships/slide" Target="slides/slide12.xml"/><Relationship Id="rId149" Type="http://schemas.openxmlformats.org/officeDocument/2006/relationships/slide" Target="slides/slide145.xml"/><Relationship Id="rId148" Type="http://schemas.openxmlformats.org/officeDocument/2006/relationships/slide" Target="slides/slide144.xml"/><Relationship Id="rId147" Type="http://schemas.openxmlformats.org/officeDocument/2006/relationships/slide" Target="slides/slide143.xml"/><Relationship Id="rId146" Type="http://schemas.openxmlformats.org/officeDocument/2006/relationships/slide" Target="slides/slide142.xml"/><Relationship Id="rId145" Type="http://schemas.openxmlformats.org/officeDocument/2006/relationships/slide" Target="slides/slide141.xml"/><Relationship Id="rId144" Type="http://schemas.openxmlformats.org/officeDocument/2006/relationships/slide" Target="slides/slide140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 dirty="0"/>
          </a:p>
        </p:txBody>
      </p:sp>
      <p:sp>
        <p:nvSpPr>
          <p:cNvPr id="6147" name="Rectangle 3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 dirty="0"/>
          </a:p>
        </p:txBody>
      </p:sp>
      <p:sp>
        <p:nvSpPr>
          <p:cNvPr id="6148" name="Rectangle 4"/>
          <p:cNvSpPr>
            <a:spLocks noGrp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6149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150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0213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endParaRPr lang="en-US" altLang="x-none" sz="1200" dirty="0"/>
          </a:p>
        </p:txBody>
      </p:sp>
      <p:sp>
        <p:nvSpPr>
          <p:cNvPr id="6151" name="Rectangle 7"/>
          <p:cNvSpPr>
            <a:spLocks noGrp="1"/>
          </p:cNvSpPr>
          <p:nvPr>
            <p:ph type="sldNum" sz="quarter" idx="5"/>
          </p:nvPr>
        </p:nvSpPr>
        <p:spPr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B54F1-9EAC-470F-BCF4-F091CFE28864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6AC7C-B215-4966-9DD1-F8DCF920E15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AE60E-856D-45C9-937A-B2773B51CC0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5E9CC-1B74-4673-8C0A-E1C6B5C78F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16904-28DF-4670-8507-D9821906CA0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29E8A-C1D9-4957-99AF-E5FF5D5E8A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58711-1171-4D45-A453-5EDA356948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440E1-7DDC-46BD-B20B-5291402D35E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6A06F-B3A8-4BAE-9FE4-14C4A93669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47343-2DDE-47B9-99ED-EF0FAF6F478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BF2B0-D4F9-457E-8DC9-0A2F315D35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C25FC-FF89-4CD4-9776-B9D819550A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196D0-0D2D-4D00-B4FD-6B04B45882E7}" type="datetime1">
              <a:rPr lang="zh-CN" altLang="en-US"/>
            </a:fld>
            <a:endParaRPr lang="zh-CN" alt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6D271-6EFE-46FE-8829-325EED1AA6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eaLnBrk="1" hangingPunct="1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eaLnBrk="1" hangingPunct="1"/>
            <a:endParaRPr lang="zh-CN" altLang="en-US" dirty="0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1031" name="图片 1030" descr="tz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516688" y="0"/>
            <a:ext cx="2627312" cy="5889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 u="none" kern="1200" baseline="0">
          <a:solidFill>
            <a:srgbClr val="FF0066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3200" b="1" u="none" kern="1200" baseline="0">
          <a:solidFill>
            <a:srgbClr val="2D2DFF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1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buFont typeface="Arial" panose="020B0604020202020204" pitchFamily="34" charset="0"/>
              <a:buNone/>
              <a:defRPr sz="1400" dirty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C662738-A5D6-4111-A5EE-9B529A7728DA}" type="datetime1">
              <a:rPr lang="zh-CN" altLang="en-US"/>
            </a:fld>
            <a:endParaRPr lang="zh-CN" altLang="en-US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buFont typeface="Arial" panose="020B0604020202020204" pitchFamily="34" charset="0"/>
              <a:buNone/>
              <a:defRPr sz="1400" dirty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buFont typeface="Arial" panose="020B0604020202020204" pitchFamily="34" charset="0"/>
              <a:buNone/>
              <a:defRPr sz="1400" dirty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DE9091C-685E-4380-BCBC-F8037E5579B9}" type="slidenum">
              <a:rPr lang="zh-CN" altLang="en-US"/>
            </a:fld>
            <a:endParaRPr lang="zh-CN" altLang="en-US"/>
          </a:p>
        </p:txBody>
      </p:sp>
      <p:pic>
        <p:nvPicPr>
          <p:cNvPr id="1031" name="图片 1030" descr="tz0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516688" y="0"/>
            <a:ext cx="262731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 kern="1200">
          <a:solidFill>
            <a:srgbClr val="FF00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1" charset="-122"/>
        </a:defRPr>
      </a:lvl2pPr>
      <a:lvl3pPr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1" charset="-122"/>
        </a:defRPr>
      </a:lvl3pPr>
      <a:lvl4pPr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1" charset="-122"/>
        </a:defRPr>
      </a:lvl4pPr>
      <a:lvl5pPr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1" charset="-122"/>
        </a:defRPr>
      </a:lvl5pPr>
      <a:lvl6pPr marL="457200"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1" charset="-122"/>
        </a:defRPr>
      </a:lvl6pPr>
      <a:lvl7pPr marL="914400"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1" charset="-122"/>
        </a:defRPr>
      </a:lvl7pPr>
      <a:lvl8pPr marL="1371600"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1" charset="-122"/>
        </a:defRPr>
      </a:lvl8pPr>
      <a:lvl9pPr marL="1828800"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1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3200" b="1" kern="1200">
          <a:solidFill>
            <a:srgbClr val="2D2DFF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标题 716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第二部分</a:t>
            </a:r>
            <a:endParaRPr lang="zh-CN" altLang="en-US" dirty="0"/>
          </a:p>
        </p:txBody>
      </p:sp>
      <p:sp>
        <p:nvSpPr>
          <p:cNvPr id="7171" name="文本占位符 717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1" charset="-122"/>
              </a:rPr>
              <a:t>第3章  进程描述和控制</a:t>
            </a:r>
            <a:endParaRPr lang="zh-CN" altLang="en-US" dirty="0">
              <a:latin typeface="黑体" panose="02010609060101010101" pitchFamily="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1" charset="-122"/>
              </a:rPr>
              <a:t>第4章  线程</a:t>
            </a:r>
            <a:endParaRPr lang="zh-CN" altLang="en-US" dirty="0">
              <a:latin typeface="黑体" panose="02010609060101010101" pitchFamily="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1" charset="-122"/>
              </a:rPr>
              <a:t>第5章  并发性：互斥和同步</a:t>
            </a:r>
            <a:endParaRPr lang="zh-CN" altLang="en-US" dirty="0">
              <a:latin typeface="黑体" panose="02010609060101010101" pitchFamily="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1" charset="-122"/>
              </a:rPr>
              <a:t>第6章  并发：死锁也饥饿</a:t>
            </a:r>
            <a:endParaRPr lang="zh-CN" altLang="en-US" dirty="0">
              <a:latin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3" name="文本占位符 15362"/>
          <p:cNvSpPr>
            <a:spLocks noGrp="1"/>
          </p:cNvSpPr>
          <p:nvPr>
            <p:ph type="body" idx="1"/>
          </p:nvPr>
        </p:nvSpPr>
        <p:spPr>
          <a:xfrm>
            <a:off x="349250" y="260985"/>
            <a:ext cx="3858260" cy="4590415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</a:rPr>
              <a:t>进程</a:t>
            </a:r>
            <a:r>
              <a:rPr lang="en-US" altLang="zh-CN" sz="2800" dirty="0">
                <a:latin typeface="Arial Unicode MS" panose="020B0604020202020204" charset="-122"/>
                <a:ea typeface="Arial Unicode MS" panose="020B0604020202020204" charset="-122"/>
              </a:rPr>
              <a:t>P1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</a:rPr>
              <a:t>：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charset="-122"/>
                <a:ea typeface="Arial Unicode MS" panose="020B0604020202020204" charset="-122"/>
                <a:sym typeface="宋体" panose="02010600030101010101" pitchFamily="2" charset="-122"/>
              </a:rPr>
              <a:t>①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  <a:sym typeface="宋体" panose="02010600030101010101" pitchFamily="2" charset="-122"/>
              </a:rPr>
              <a:t> 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</a:rPr>
              <a:t>chin=getchar(); 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  <a:cs typeface="楷体" panose="02010609060101010101" pitchFamily="1" charset="-122"/>
                <a:sym typeface="宋体" panose="02010600030101010101" pitchFamily="2" charset="-122"/>
              </a:rPr>
              <a:t> 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  <a:cs typeface="楷体" panose="02010609060101010101" pitchFamily="1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  <a:cs typeface="楷体" panose="02010609060101010101" pitchFamily="1" charset="-122"/>
                <a:sym typeface="宋体" panose="02010600030101010101" pitchFamily="2" charset="-122"/>
              </a:rPr>
              <a:t> 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  <a:cs typeface="楷体" panose="02010609060101010101" pitchFamily="1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charset="-122"/>
                <a:ea typeface="Arial Unicode MS" panose="020B0604020202020204" charset="-122"/>
                <a:sym typeface="宋体" panose="02010600030101010101" pitchFamily="2" charset="-122"/>
              </a:rPr>
              <a:t>②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  <a:sym typeface="宋体" panose="02010600030101010101" pitchFamily="2" charset="-122"/>
              </a:rPr>
              <a:t> 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</a:rPr>
              <a:t>chout=chin;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charset="-122"/>
                <a:ea typeface="Arial Unicode MS" panose="020B0604020202020204" charset="-122"/>
                <a:sym typeface="宋体" panose="02010600030101010101" pitchFamily="2" charset="-122"/>
              </a:rPr>
              <a:t>③ 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</a:rPr>
              <a:t>putchar(chout);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  <a:cs typeface="楷体" panose="02010609060101010101" pitchFamily="1" charset="-122"/>
              </a:rPr>
              <a:t> 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  <a:cs typeface="楷体" panose="02010609060101010101" pitchFamily="1" charset="-122"/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  <a:cs typeface="楷体" panose="02010609060101010101" pitchFamily="1" charset="-122"/>
              </a:rPr>
              <a:t> 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  <a:cs typeface="楷体" panose="02010609060101010101" pitchFamily="1" charset="-122"/>
            </a:endParaRPr>
          </a:p>
          <a:p>
            <a:pPr>
              <a:lnSpc>
                <a:spcPct val="90000"/>
              </a:lnSpc>
              <a:buNone/>
            </a:pPr>
            <a:endParaRPr lang="en-US" altLang="zh-CN" sz="2800" dirty="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58765" y="1133475"/>
            <a:ext cx="30988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 sz="280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5" name="文本占位符 15362"/>
          <p:cNvSpPr>
            <a:spLocks noGrp="1"/>
          </p:cNvSpPr>
          <p:nvPr/>
        </p:nvSpPr>
        <p:spPr>
          <a:xfrm>
            <a:off x="3339465" y="260985"/>
            <a:ext cx="3858260" cy="459041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</a:rPr>
              <a:t>进程</a:t>
            </a:r>
            <a:r>
              <a:rPr lang="en-US" altLang="zh-CN" sz="2800" dirty="0">
                <a:latin typeface="Arial Unicode MS" panose="020B0604020202020204" charset="-122"/>
                <a:ea typeface="Arial Unicode MS" panose="020B0604020202020204" charset="-122"/>
              </a:rPr>
              <a:t>P2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</a:rPr>
              <a:t>：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  <a:cs typeface="楷体" panose="02010609060101010101" pitchFamily="1" charset="-122"/>
              </a:rPr>
              <a:t> 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  <a:cs typeface="楷体" panose="02010609060101010101" pitchFamily="1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charset="-122"/>
                <a:ea typeface="Arial Unicode MS" panose="020B0604020202020204" charset="-122"/>
                <a:sym typeface="宋体" panose="02010600030101010101" pitchFamily="2" charset="-122"/>
              </a:rPr>
              <a:t>①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  <a:sym typeface="宋体" panose="02010600030101010101" pitchFamily="2" charset="-122"/>
              </a:rPr>
              <a:t> 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</a:rPr>
              <a:t>chin=getchar(); 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charset="-122"/>
                <a:ea typeface="Arial Unicode MS" panose="020B0604020202020204" charset="-122"/>
                <a:sym typeface="宋体" panose="02010600030101010101" pitchFamily="2" charset="-122"/>
              </a:rPr>
              <a:t>②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  <a:sym typeface="宋体" panose="02010600030101010101" pitchFamily="2" charset="-122"/>
              </a:rPr>
              <a:t> 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</a:rPr>
              <a:t>chout=chin;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pPr>
              <a:lnSpc>
                <a:spcPct val="90000"/>
              </a:lnSpc>
              <a:buClr>
                <a:srgbClr val="0B5FD1"/>
              </a:buClr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charset="-122"/>
                <a:ea typeface="Arial Unicode MS" panose="020B0604020202020204" charset="-122"/>
                <a:cs typeface="楷体" panose="02010609060101010101" pitchFamily="1" charset="-122"/>
                <a:sym typeface="宋体" panose="02010600030101010101" pitchFamily="2" charset="-122"/>
              </a:rPr>
              <a:t> </a:t>
            </a:r>
            <a:endParaRPr lang="zh-CN" altLang="en-US" sz="2800" dirty="0">
              <a:solidFill>
                <a:srgbClr val="FF0066"/>
              </a:solidFill>
              <a:latin typeface="Arial Unicode MS" panose="020B0604020202020204" charset="-122"/>
              <a:ea typeface="Arial Unicode MS" panose="020B0604020202020204" charset="-122"/>
              <a:cs typeface="楷体" panose="02010609060101010101" pitchFamily="1" charset="-122"/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Clr>
                <a:srgbClr val="1D41D5"/>
              </a:buClr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charset="-122"/>
                <a:ea typeface="Arial Unicode MS" panose="020B0604020202020204" charset="-122"/>
                <a:cs typeface="楷体" panose="02010609060101010101" pitchFamily="1" charset="-122"/>
                <a:sym typeface="宋体" panose="02010600030101010101" pitchFamily="2" charset="-122"/>
              </a:rPr>
              <a:t> </a:t>
            </a:r>
            <a:endParaRPr lang="zh-CN" altLang="en-US" sz="2800" dirty="0">
              <a:solidFill>
                <a:srgbClr val="FF0066"/>
              </a:solidFill>
              <a:latin typeface="Arial Unicode MS" panose="020B0604020202020204" charset="-122"/>
              <a:ea typeface="Arial Unicode MS" panose="020B0604020202020204" charset="-122"/>
              <a:cs typeface="楷体" panose="02010609060101010101" pitchFamily="1" charset="-122"/>
              <a:sym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Font typeface="Wingdings" panose="05000000000000000000" charset="0"/>
              <a:buNone/>
            </a:pPr>
            <a:r>
              <a:rPr lang="zh-CN" altLang="en-US" sz="2800" dirty="0">
                <a:solidFill>
                  <a:srgbClr val="FF0066"/>
                </a:solidFill>
                <a:latin typeface="Arial Unicode MS" panose="020B0604020202020204" charset="-122"/>
                <a:ea typeface="Arial Unicode MS" panose="020B0604020202020204" charset="-122"/>
                <a:sym typeface="宋体" panose="02010600030101010101" pitchFamily="2" charset="-122"/>
              </a:rPr>
              <a:t>③ </a:t>
            </a:r>
            <a:r>
              <a:rPr lang="zh-CN" altLang="en-US" sz="2800" dirty="0">
                <a:latin typeface="Arial Unicode MS" panose="020B0604020202020204" charset="-122"/>
                <a:ea typeface="Arial Unicode MS" panose="020B0604020202020204" charset="-122"/>
              </a:rPr>
              <a:t>putchar(chout);</a:t>
            </a: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endParaRPr lang="zh-CN" altLang="en-US" sz="2800" dirty="0">
              <a:latin typeface="Arial Unicode MS" panose="020B0604020202020204" charset="-122"/>
              <a:ea typeface="Arial Unicode MS" panose="020B0604020202020204" charset="-122"/>
              <a:cs typeface="楷体" panose="02010609060101010101" pitchFamily="1" charset="-122"/>
            </a:endParaRPr>
          </a:p>
          <a:p>
            <a:pPr>
              <a:lnSpc>
                <a:spcPct val="90000"/>
              </a:lnSpc>
              <a:buNone/>
            </a:pPr>
            <a:endParaRPr lang="en-US" altLang="zh-CN" sz="2800" dirty="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P127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5364" name="矩形 15363"/>
          <p:cNvSpPr>
            <a:spLocks noGrp="1"/>
          </p:cNvSpPr>
          <p:nvPr/>
        </p:nvSpPr>
        <p:spPr>
          <a:xfrm>
            <a:off x="833755" y="3641090"/>
            <a:ext cx="8068945" cy="18008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buNone/>
            </a:pPr>
            <a:r>
              <a:rPr lang="zh-CN" altLang="en-US" sz="2400" dirty="0">
                <a:solidFill>
                  <a:srgbClr val="FF0066"/>
                </a:solidFill>
                <a:sym typeface="宋体" panose="02010600030101010101" pitchFamily="2" charset="-122"/>
              </a:rPr>
              <a:t>问题：输入</a:t>
            </a:r>
            <a:r>
              <a:rPr lang="en-US" altLang="zh-CN" sz="2400" dirty="0">
                <a:solidFill>
                  <a:srgbClr val="FF0066"/>
                </a:solidFill>
                <a:sym typeface="宋体" panose="02010600030101010101" pitchFamily="2" charset="-122"/>
              </a:rPr>
              <a:t>x</a:t>
            </a:r>
            <a:r>
              <a:rPr lang="zh-CN" altLang="en-US" sz="2400" dirty="0">
                <a:solidFill>
                  <a:srgbClr val="FF0066"/>
                </a:solidFill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solidFill>
                  <a:srgbClr val="FF0066"/>
                </a:solidFill>
                <a:sym typeface="宋体" panose="02010600030101010101" pitchFamily="2" charset="-122"/>
              </a:rPr>
              <a:t>y</a:t>
            </a:r>
            <a:r>
              <a:rPr lang="zh-CN" altLang="en-US" sz="2400" dirty="0">
                <a:solidFill>
                  <a:srgbClr val="FF0066"/>
                </a:solidFill>
                <a:sym typeface="宋体" panose="02010600030101010101" pitchFamily="2" charset="-122"/>
              </a:rPr>
              <a:t>，显示</a:t>
            </a:r>
            <a:r>
              <a:rPr lang="en-US" altLang="zh-CN" sz="2400" dirty="0">
                <a:solidFill>
                  <a:srgbClr val="FF0066"/>
                </a:solidFill>
                <a:sym typeface="宋体" panose="02010600030101010101" pitchFamily="2" charset="-122"/>
              </a:rPr>
              <a:t>y</a:t>
            </a:r>
            <a:r>
              <a:rPr lang="zh-CN" altLang="en-US" sz="2400" dirty="0">
                <a:solidFill>
                  <a:srgbClr val="FF0066"/>
                </a:solidFill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solidFill>
                  <a:srgbClr val="FF0066"/>
                </a:solidFill>
                <a:sym typeface="宋体" panose="02010600030101010101" pitchFamily="2" charset="-122"/>
              </a:rPr>
              <a:t>y</a:t>
            </a:r>
            <a:endParaRPr lang="en-US" altLang="zh-CN" sz="2400" dirty="0">
              <a:solidFill>
                <a:srgbClr val="FF0066"/>
              </a:solidFill>
              <a:sym typeface="宋体" panose="02010600030101010101" pitchFamily="2" charset="-122"/>
            </a:endParaRPr>
          </a:p>
          <a:p>
            <a:pPr lvl="0">
              <a:buNone/>
            </a:pPr>
            <a:r>
              <a:rPr lang="zh-CN" altLang="en-US" sz="2400" dirty="0">
                <a:solidFill>
                  <a:srgbClr val="FF0066"/>
                </a:solidFill>
                <a:sym typeface="宋体" panose="02010600030101010101" pitchFamily="2" charset="-122"/>
              </a:rPr>
              <a:t>原因：</a:t>
            </a:r>
            <a:r>
              <a:rPr lang="zh-CN" altLang="en-US" sz="2400" dirty="0">
                <a:solidFill>
                  <a:schemeClr val="tx1"/>
                </a:solidFill>
                <a:sym typeface="宋体" panose="02010600030101010101" pitchFamily="2" charset="-122"/>
              </a:rPr>
              <a:t>共享全局变量</a:t>
            </a:r>
            <a:endParaRPr lang="zh-CN" altLang="en-US" sz="2400" dirty="0">
              <a:solidFill>
                <a:schemeClr val="tx1"/>
              </a:solidFill>
              <a:sym typeface="宋体" panose="02010600030101010101" pitchFamily="2" charset="-122"/>
            </a:endParaRPr>
          </a:p>
          <a:p>
            <a:pPr lvl="0">
              <a:buNone/>
            </a:pPr>
            <a:r>
              <a:rPr lang="zh-CN" altLang="en-US" sz="2400" dirty="0">
                <a:solidFill>
                  <a:srgbClr val="FF0066"/>
                </a:solidFill>
                <a:sym typeface="宋体" panose="02010600030101010101" pitchFamily="2" charset="-122"/>
              </a:rPr>
              <a:t>解决：</a:t>
            </a:r>
            <a:r>
              <a:rPr lang="zh-CN" altLang="en-US" sz="2400" dirty="0">
                <a:solidFill>
                  <a:schemeClr val="tx1"/>
                </a:solidFill>
                <a:sym typeface="宋体" panose="02010600030101010101" pitchFamily="2" charset="-122"/>
              </a:rPr>
              <a:t>echo作为一个整体，内部不允许中断，一次只允许一个进程进入</a:t>
            </a:r>
            <a:r>
              <a:rPr lang="en-US" altLang="zh-CN" sz="2400" dirty="0">
                <a:solidFill>
                  <a:schemeClr val="tx1"/>
                </a:solidFill>
                <a:sym typeface="宋体" panose="02010600030101010101" pitchFamily="2" charset="-122"/>
              </a:rPr>
              <a:t>echo</a:t>
            </a:r>
            <a:endParaRPr lang="en-US" altLang="zh-CN" sz="2400" dirty="0">
              <a:solidFill>
                <a:schemeClr val="tx1"/>
              </a:solidFill>
              <a:sym typeface="宋体" panose="02010600030101010101" pitchFamily="2" charset="-122"/>
            </a:endParaRPr>
          </a:p>
          <a:p>
            <a:pPr lvl="0">
              <a:buNone/>
            </a:pPr>
            <a:endParaRPr lang="zh-CN" altLang="en-US" sz="2400" dirty="0">
              <a:solidFill>
                <a:srgbClr val="0000FF"/>
              </a:solidFill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9080" y="5287010"/>
            <a:ext cx="887476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>
              <a:buNone/>
            </a:pPr>
            <a:r>
              <a:rPr lang="zh-CN" altLang="en-US" sz="24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解决方案分析：</a:t>
            </a:r>
            <a:endParaRPr lang="zh-CN" altLang="en-US" sz="2400" b="1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  <a:sym typeface="+mn-ea"/>
            </a:endParaRPr>
          </a:p>
          <a:p>
            <a:pPr lvl="0">
              <a:buNone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1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、</a:t>
            </a:r>
            <a:r>
              <a:rPr lang="en-US" altLang="zh-CN" sz="24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P</a:t>
            </a:r>
            <a:r>
              <a:rPr lang="en-US" altLang="zh-CN" sz="2400" baseline="-25000">
                <a:solidFill>
                  <a:srgbClr val="FF00FF"/>
                </a:solidFill>
                <a:uFillTx/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1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华文宋体" panose="02010600040101010101" charset="-122"/>
                <a:sym typeface="+mn-ea"/>
              </a:rPr>
              <a:t>①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华文宋体" panose="02010600040101010101" charset="-122"/>
                <a:sym typeface="+mn-ea"/>
              </a:rPr>
              <a:t>执行完后调度，就绪</a:t>
            </a:r>
            <a:endParaRPr lang="zh-CN" altLang="en-US" sz="2400">
              <a:latin typeface="黑体" panose="02010609060101010101" pitchFamily="1" charset="-122"/>
              <a:ea typeface="黑体" panose="02010609060101010101" pitchFamily="1" charset="-122"/>
              <a:cs typeface="华文宋体" panose="02010600040101010101" charset="-122"/>
              <a:sym typeface="+mn-ea"/>
            </a:endParaRPr>
          </a:p>
          <a:p>
            <a:pPr lvl="0">
              <a:buNone/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P</a:t>
            </a:r>
            <a:r>
              <a:rPr lang="en-US" altLang="zh-CN" sz="2400" baseline="-25000">
                <a:uFillTx/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2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华文宋体" panose="02010600040101010101" charset="-122"/>
                <a:sym typeface="+mn-ea"/>
              </a:rPr>
              <a:t>①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华文宋体" panose="02010600040101010101" charset="-122"/>
                <a:sym typeface="+mn-ea"/>
              </a:rPr>
              <a:t>阻塞，因为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华文宋体" panose="02010600040101010101" charset="-122"/>
                <a:sym typeface="+mn-ea"/>
              </a:rPr>
              <a:t>P1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华文宋体" panose="02010600040101010101" charset="-122"/>
                <a:sym typeface="+mn-ea"/>
              </a:rPr>
              <a:t>没有从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华文宋体" panose="02010600040101010101" charset="-122"/>
                <a:sym typeface="+mn-ea"/>
              </a:rPr>
              <a:t>echo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华文宋体" panose="02010600040101010101" charset="-122"/>
                <a:sym typeface="+mn-ea"/>
              </a:rPr>
              <a:t>中出来，等待</a:t>
            </a:r>
            <a:r>
              <a:rPr lang="en-US" altLang="zh-CN" sz="24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P</a:t>
            </a:r>
            <a:r>
              <a:rPr lang="en-US" altLang="zh-CN" sz="2400" baseline="-25000">
                <a:solidFill>
                  <a:srgbClr val="FF00FF"/>
                </a:solidFill>
                <a:uFillTx/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1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②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4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P</a:t>
            </a:r>
            <a:r>
              <a:rPr lang="en-US" altLang="zh-CN" sz="2400" baseline="-25000">
                <a:solidFill>
                  <a:srgbClr val="FF00FF"/>
                </a:solidFill>
                <a:uFillTx/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1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③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执行完</a:t>
            </a:r>
            <a:endParaRPr lang="zh-CN" altLang="en-US" sz="2400">
              <a:latin typeface="黑体" panose="02010609060101010101" pitchFamily="1" charset="-122"/>
              <a:ea typeface="黑体" panose="02010609060101010101" pitchFamily="1" charset="-122"/>
              <a:cs typeface="宋体" panose="02010600030101010101" pitchFamily="2" charset="-122"/>
              <a:sym typeface="+mn-ea"/>
            </a:endParaRPr>
          </a:p>
          <a:p>
            <a:pPr lvl="0">
              <a:buNone/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P</a:t>
            </a:r>
            <a:r>
              <a:rPr lang="en-US" altLang="zh-CN" sz="2400" baseline="-25000">
                <a:uFillTx/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2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华文宋体" panose="02010600040101010101" charset="-122"/>
                <a:sym typeface="+mn-ea"/>
              </a:rPr>
              <a:t>①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P</a:t>
            </a:r>
            <a:r>
              <a:rPr lang="en-US" altLang="zh-CN" sz="2400" baseline="-25000">
                <a:uFillTx/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2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②P</a:t>
            </a:r>
            <a:r>
              <a:rPr lang="en-US" altLang="zh-CN" sz="2400" baseline="-25000">
                <a:uFillTx/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2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③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执行</a:t>
            </a:r>
            <a:endParaRPr lang="zh-CN" altLang="en-US" sz="2400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98415" y="2359660"/>
            <a:ext cx="3804285" cy="19380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多</a:t>
            </a:r>
            <a:r>
              <a:rPr lang="en-US" altLang="zh-CN" sz="2400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CPU</a:t>
            </a:r>
            <a:r>
              <a:rPr lang="zh-CN" altLang="en-US" sz="2400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对共享变量的操作也可能带来同步问题</a:t>
            </a:r>
            <a:endParaRPr lang="zh-CN" altLang="en-US" sz="2400">
              <a:solidFill>
                <a:schemeClr val="bg1"/>
              </a:solidFill>
              <a:latin typeface="黑体" panose="02010609060101010101" pitchFamily="1" charset="-122"/>
              <a:ea typeface="黑体" panose="02010609060101010101" pitchFamily="1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    解决方法：把共享代码段作为一个整体，执允许一个进程进入</a:t>
            </a:r>
            <a:endParaRPr lang="zh-CN" altLang="en-US" sz="2400">
              <a:solidFill>
                <a:schemeClr val="bg1"/>
              </a:solidFill>
              <a:latin typeface="黑体" panose="02010609060101010101" pitchFamily="1" charset="-122"/>
              <a:ea typeface="黑体" panose="02010609060101010101" pitchFamily="1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build="allAtOnce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标题 11980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算法分析</a:t>
            </a:r>
            <a:endParaRPr lang="zh-CN" altLang="en-US" dirty="0"/>
          </a:p>
        </p:txBody>
      </p:sp>
      <p:sp>
        <p:nvSpPr>
          <p:cNvPr id="119811" name="文本框 119810"/>
          <p:cNvSpPr txBox="1"/>
          <p:nvPr/>
        </p:nvSpPr>
        <p:spPr>
          <a:xfrm>
            <a:off x="430213" y="1196975"/>
            <a:ext cx="4752975" cy="4270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情况</a:t>
            </a:r>
            <a:r>
              <a:rPr lang="en-US" altLang="zh-CN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 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个写者同时要求写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9812" name="文本框 119811"/>
          <p:cNvSpPr txBox="1"/>
          <p:nvPr/>
        </p:nvSpPr>
        <p:spPr>
          <a:xfrm>
            <a:off x="6659563" y="981075"/>
            <a:ext cx="1620837" cy="12795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初值: rc=0,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x=1,w=1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9813" name="文本框 119812"/>
          <p:cNvSpPr txBox="1"/>
          <p:nvPr/>
        </p:nvSpPr>
        <p:spPr>
          <a:xfrm>
            <a:off x="719138" y="2206625"/>
            <a:ext cx="2159000" cy="17414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写者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9814" name="文本框 119813"/>
          <p:cNvSpPr txBox="1"/>
          <p:nvPr/>
        </p:nvSpPr>
        <p:spPr>
          <a:xfrm>
            <a:off x="3959225" y="2206625"/>
            <a:ext cx="2159000" cy="17414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写者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9815" name="文本框 119814"/>
          <p:cNvSpPr txBox="1"/>
          <p:nvPr/>
        </p:nvSpPr>
        <p:spPr>
          <a:xfrm>
            <a:off x="1438275" y="2709863"/>
            <a:ext cx="1512888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w=0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继续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9816" name="文本框 119815"/>
          <p:cNvSpPr txBox="1"/>
          <p:nvPr/>
        </p:nvSpPr>
        <p:spPr>
          <a:xfrm>
            <a:off x="1438275" y="3141663"/>
            <a:ext cx="1512888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19817" name="组合 119816"/>
          <p:cNvGrpSpPr/>
          <p:nvPr/>
        </p:nvGrpSpPr>
        <p:grpSpPr>
          <a:xfrm>
            <a:off x="447675" y="2782888"/>
            <a:ext cx="647700" cy="669925"/>
            <a:chOff x="0" y="0"/>
            <a:chExt cx="408" cy="422"/>
          </a:xfrm>
        </p:grpSpPr>
        <p:sp>
          <p:nvSpPr>
            <p:cNvPr id="119818" name="直接连接符 119817"/>
            <p:cNvSpPr/>
            <p:nvPr/>
          </p:nvSpPr>
          <p:spPr>
            <a:xfrm flipH="1">
              <a:off x="70" y="0"/>
              <a:ext cx="10" cy="422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9819" name="文本框 119818"/>
            <p:cNvSpPr txBox="1"/>
            <p:nvPr/>
          </p:nvSpPr>
          <p:spPr>
            <a:xfrm>
              <a:off x="0" y="16"/>
              <a:ext cx="408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1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119820" name="文本框 119819"/>
          <p:cNvSpPr txBox="1"/>
          <p:nvPr/>
        </p:nvSpPr>
        <p:spPr>
          <a:xfrm>
            <a:off x="3649663" y="2638425"/>
            <a:ext cx="647700" cy="4270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2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sp>
        <p:nvSpPr>
          <p:cNvPr id="119821" name="文本框 119820"/>
          <p:cNvSpPr txBox="1"/>
          <p:nvPr/>
        </p:nvSpPr>
        <p:spPr>
          <a:xfrm>
            <a:off x="4751388" y="2709863"/>
            <a:ext cx="2592387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w=-1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阻塞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9822" name="文本框 119821"/>
          <p:cNvSpPr txBox="1"/>
          <p:nvPr/>
        </p:nvSpPr>
        <p:spPr>
          <a:xfrm>
            <a:off x="1438275" y="3573463"/>
            <a:ext cx="230505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w=0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唤醒写者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endParaRPr lang="en-US" altLang="zh-CN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9823" name="直接连接符 119822"/>
          <p:cNvSpPr/>
          <p:nvPr/>
        </p:nvSpPr>
        <p:spPr>
          <a:xfrm>
            <a:off x="6191250" y="2709863"/>
            <a:ext cx="0" cy="43180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9824" name="文本框 119823"/>
          <p:cNvSpPr txBox="1"/>
          <p:nvPr/>
        </p:nvSpPr>
        <p:spPr>
          <a:xfrm>
            <a:off x="430213" y="3502025"/>
            <a:ext cx="647700" cy="4270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3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sp>
        <p:nvSpPr>
          <p:cNvPr id="119825" name="文本框 119824"/>
          <p:cNvSpPr txBox="1"/>
          <p:nvPr/>
        </p:nvSpPr>
        <p:spPr>
          <a:xfrm>
            <a:off x="4606925" y="3141663"/>
            <a:ext cx="1512888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9826" name="矩形 119825"/>
          <p:cNvSpPr/>
          <p:nvPr/>
        </p:nvSpPr>
        <p:spPr>
          <a:xfrm>
            <a:off x="6551613" y="2206625"/>
            <a:ext cx="2592387" cy="8540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在写阻塞写，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不允许同时写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9827" name="矩形 119826"/>
          <p:cNvSpPr/>
          <p:nvPr/>
        </p:nvSpPr>
        <p:spPr>
          <a:xfrm>
            <a:off x="5543550" y="4006850"/>
            <a:ext cx="1871663" cy="8540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写完唤醒阻塞的写者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9828" name="文本框 119827"/>
          <p:cNvSpPr txBox="1"/>
          <p:nvPr/>
        </p:nvSpPr>
        <p:spPr>
          <a:xfrm>
            <a:off x="3606800" y="3070225"/>
            <a:ext cx="647700" cy="4270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4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9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1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2" grpId="0"/>
      <p:bldP spid="119813" grpId="0"/>
      <p:bldP spid="119814" grpId="0"/>
      <p:bldP spid="119815" grpId="0"/>
      <p:bldP spid="119816" grpId="0"/>
      <p:bldP spid="119820" grpId="0"/>
      <p:bldP spid="119821" grpId="0"/>
      <p:bldP spid="119822" grpId="0"/>
      <p:bldP spid="119824" grpId="0"/>
      <p:bldP spid="119825" grpId="0"/>
      <p:bldP spid="119826" grpId="0"/>
      <p:bldP spid="119826" grpId="1"/>
      <p:bldP spid="119827" grpId="0"/>
      <p:bldP spid="119827" grpId="1"/>
      <p:bldP spid="11982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标题 12083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算法分析</a:t>
            </a:r>
            <a:endParaRPr lang="zh-CN" altLang="en-US" dirty="0"/>
          </a:p>
        </p:txBody>
      </p:sp>
      <p:sp>
        <p:nvSpPr>
          <p:cNvPr id="120835" name="文本框 120834"/>
          <p:cNvSpPr txBox="1"/>
          <p:nvPr/>
        </p:nvSpPr>
        <p:spPr>
          <a:xfrm>
            <a:off x="6732588" y="836613"/>
            <a:ext cx="1620837" cy="12811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初值: rc=0,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x=1,w=1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6" name="文本框 120835"/>
          <p:cNvSpPr txBox="1"/>
          <p:nvPr/>
        </p:nvSpPr>
        <p:spPr>
          <a:xfrm>
            <a:off x="250825" y="1052513"/>
            <a:ext cx="6192838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情况</a:t>
            </a:r>
            <a:r>
              <a:rPr lang="en-US" altLang="zh-CN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3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同时要求读写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读先于写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      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7" name="文本框 120836"/>
          <p:cNvSpPr txBox="1"/>
          <p:nvPr/>
        </p:nvSpPr>
        <p:spPr>
          <a:xfrm>
            <a:off x="1403350" y="1773238"/>
            <a:ext cx="2159000" cy="437578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rc+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+</a:t>
            </a:r>
            <a:endParaRPr lang="en-US" altLang="zh-CN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  </a:t>
            </a:r>
            <a:r>
              <a:rPr lang="en-US" altLang="zh-CN" sz="2400" b="1" dirty="0">
                <a:ea typeface="黑体" panose="02010609060101010101" pitchFamily="1" charset="-122"/>
                <a:sym typeface="+mn-ea"/>
              </a:rPr>
              <a:t>r</a:t>
            </a: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c=</a:t>
            </a:r>
            <a:r>
              <a:rPr lang="en-US" altLang="zh-CN" sz="2400" b="1" dirty="0">
                <a:ea typeface="黑体" panose="02010609060101010101" pitchFamily="1" charset="-122"/>
                <a:sym typeface="+mn-ea"/>
              </a:rPr>
              <a:t>=1</a:t>
            </a: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 P(w)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读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rc-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-</a:t>
            </a:r>
            <a:endParaRPr lang="en-US" altLang="zh-CN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if rc=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=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0 V(w)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8" name="文本框 120837"/>
          <p:cNvSpPr txBox="1"/>
          <p:nvPr/>
        </p:nvSpPr>
        <p:spPr>
          <a:xfrm>
            <a:off x="5724525" y="2132013"/>
            <a:ext cx="2159000" cy="17414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写者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9" name="文本框 120838"/>
          <p:cNvSpPr txBox="1"/>
          <p:nvPr/>
        </p:nvSpPr>
        <p:spPr>
          <a:xfrm>
            <a:off x="2195513" y="2205038"/>
            <a:ext cx="1512887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x=0继续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0" name="文本框 120839"/>
          <p:cNvSpPr txBox="1"/>
          <p:nvPr/>
        </p:nvSpPr>
        <p:spPr>
          <a:xfrm>
            <a:off x="3201988" y="3101340"/>
            <a:ext cx="2449512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</a:t>
            </a:r>
            <a:r>
              <a:rPr lang="en-US" altLang="zh-CN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,w=0继续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1" name="文本框 120840"/>
          <p:cNvSpPr txBox="1"/>
          <p:nvPr/>
        </p:nvSpPr>
        <p:spPr>
          <a:xfrm>
            <a:off x="2526348" y="2673668"/>
            <a:ext cx="2449512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rc=1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2" name="文本框 120841"/>
          <p:cNvSpPr txBox="1"/>
          <p:nvPr/>
        </p:nvSpPr>
        <p:spPr>
          <a:xfrm>
            <a:off x="6516688" y="2635250"/>
            <a:ext cx="2592387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w=-1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阻塞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3" name="文本框 120842"/>
          <p:cNvSpPr txBox="1"/>
          <p:nvPr/>
        </p:nvSpPr>
        <p:spPr>
          <a:xfrm>
            <a:off x="5424488" y="2592388"/>
            <a:ext cx="647700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2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grpSp>
        <p:nvGrpSpPr>
          <p:cNvPr id="120844" name="组合 120843"/>
          <p:cNvGrpSpPr/>
          <p:nvPr/>
        </p:nvGrpSpPr>
        <p:grpSpPr>
          <a:xfrm>
            <a:off x="1130300" y="2420938"/>
            <a:ext cx="647700" cy="1871662"/>
            <a:chOff x="0" y="0"/>
            <a:chExt cx="408" cy="635"/>
          </a:xfrm>
        </p:grpSpPr>
        <p:sp>
          <p:nvSpPr>
            <p:cNvPr id="120845" name="直接连接符 120844"/>
            <p:cNvSpPr/>
            <p:nvPr/>
          </p:nvSpPr>
          <p:spPr>
            <a:xfrm>
              <a:off x="81" y="0"/>
              <a:ext cx="0" cy="635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0846" name="文本框 120845"/>
            <p:cNvSpPr txBox="1"/>
            <p:nvPr/>
          </p:nvSpPr>
          <p:spPr>
            <a:xfrm>
              <a:off x="0" y="137"/>
              <a:ext cx="408" cy="14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1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120847" name="文本框 120846"/>
          <p:cNvSpPr txBox="1"/>
          <p:nvPr/>
        </p:nvSpPr>
        <p:spPr>
          <a:xfrm>
            <a:off x="2211388" y="3571875"/>
            <a:ext cx="2449512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x=1继续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8" name="直接连接符 120847"/>
          <p:cNvSpPr/>
          <p:nvPr/>
        </p:nvSpPr>
        <p:spPr>
          <a:xfrm>
            <a:off x="7974013" y="2635250"/>
            <a:ext cx="0" cy="43180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20849" name="组合 120848"/>
          <p:cNvGrpSpPr/>
          <p:nvPr/>
        </p:nvGrpSpPr>
        <p:grpSpPr>
          <a:xfrm>
            <a:off x="1130300" y="4508500"/>
            <a:ext cx="647700" cy="1081088"/>
            <a:chOff x="0" y="0"/>
            <a:chExt cx="408" cy="635"/>
          </a:xfrm>
        </p:grpSpPr>
        <p:sp>
          <p:nvSpPr>
            <p:cNvPr id="120850" name="直接连接符 120849"/>
            <p:cNvSpPr/>
            <p:nvPr/>
          </p:nvSpPr>
          <p:spPr>
            <a:xfrm>
              <a:off x="81" y="0"/>
              <a:ext cx="0" cy="635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0851" name="文本框 120850"/>
            <p:cNvSpPr txBox="1"/>
            <p:nvPr/>
          </p:nvSpPr>
          <p:spPr>
            <a:xfrm>
              <a:off x="0" y="136"/>
              <a:ext cx="408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3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120852" name="文本框 120851"/>
          <p:cNvSpPr txBox="1"/>
          <p:nvPr/>
        </p:nvSpPr>
        <p:spPr>
          <a:xfrm>
            <a:off x="1995488" y="4005263"/>
            <a:ext cx="2449512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53" name="文本框 120852"/>
          <p:cNvSpPr txBox="1"/>
          <p:nvPr/>
        </p:nvSpPr>
        <p:spPr>
          <a:xfrm>
            <a:off x="2138363" y="4437063"/>
            <a:ext cx="1512887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x=0继续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54" name="文本框 120853"/>
          <p:cNvSpPr txBox="1"/>
          <p:nvPr/>
        </p:nvSpPr>
        <p:spPr>
          <a:xfrm>
            <a:off x="2338388" y="4897438"/>
            <a:ext cx="2449512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rc=0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55" name="文本框 120854"/>
          <p:cNvSpPr txBox="1"/>
          <p:nvPr/>
        </p:nvSpPr>
        <p:spPr>
          <a:xfrm>
            <a:off x="3255963" y="5372100"/>
            <a:ext cx="292417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rc=0,w=0唤醒写者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56" name="文本框 120855"/>
          <p:cNvSpPr txBox="1"/>
          <p:nvPr/>
        </p:nvSpPr>
        <p:spPr>
          <a:xfrm>
            <a:off x="6389688" y="2995613"/>
            <a:ext cx="935037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57" name="矩形 120856"/>
          <p:cNvSpPr/>
          <p:nvPr/>
        </p:nvSpPr>
        <p:spPr>
          <a:xfrm>
            <a:off x="5651500" y="4652963"/>
            <a:ext cx="2305050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无读唤醒写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58" name="矩形 120857"/>
          <p:cNvSpPr/>
          <p:nvPr/>
        </p:nvSpPr>
        <p:spPr>
          <a:xfrm>
            <a:off x="7164388" y="1989138"/>
            <a:ext cx="2266950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在读阻塞写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59" name="文本框 120858"/>
          <p:cNvSpPr txBox="1"/>
          <p:nvPr/>
        </p:nvSpPr>
        <p:spPr>
          <a:xfrm>
            <a:off x="5464175" y="3040063"/>
            <a:ext cx="647700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4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0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0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1208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20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2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  <p:bldP spid="120836" grpId="0"/>
      <p:bldP spid="120837" grpId="0"/>
      <p:bldP spid="120838" grpId="0"/>
      <p:bldP spid="120839" grpId="0"/>
      <p:bldP spid="120840" grpId="0"/>
      <p:bldP spid="120841" grpId="0"/>
      <p:bldP spid="120842" grpId="0"/>
      <p:bldP spid="120843" grpId="0"/>
      <p:bldP spid="120847" grpId="0"/>
      <p:bldP spid="120852" grpId="0"/>
      <p:bldP spid="120853" grpId="0"/>
      <p:bldP spid="120854" grpId="0"/>
      <p:bldP spid="120855" grpId="0"/>
      <p:bldP spid="120856" grpId="0"/>
      <p:bldP spid="120857" grpId="0"/>
      <p:bldP spid="120857" grpId="1"/>
      <p:bldP spid="120858" grpId="0"/>
      <p:bldP spid="120858" grpId="1"/>
      <p:bldP spid="12085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8" name="标题 12185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算法分析</a:t>
            </a:r>
            <a:endParaRPr lang="zh-CN" altLang="en-US" dirty="0"/>
          </a:p>
        </p:txBody>
      </p:sp>
      <p:sp>
        <p:nvSpPr>
          <p:cNvPr id="121859" name="文本框 121858"/>
          <p:cNvSpPr txBox="1"/>
          <p:nvPr/>
        </p:nvSpPr>
        <p:spPr>
          <a:xfrm>
            <a:off x="250825" y="1052513"/>
            <a:ext cx="5257800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情况</a:t>
            </a:r>
            <a:r>
              <a:rPr lang="en-US" altLang="zh-CN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4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同时要求读写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写先于读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1860" name="文本框 121859"/>
          <p:cNvSpPr txBox="1"/>
          <p:nvPr/>
        </p:nvSpPr>
        <p:spPr>
          <a:xfrm>
            <a:off x="6732588" y="908050"/>
            <a:ext cx="1620837" cy="12795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初值: rc=0,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x=1,w=1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1861" name="文本框 121860"/>
          <p:cNvSpPr txBox="1"/>
          <p:nvPr/>
        </p:nvSpPr>
        <p:spPr>
          <a:xfrm>
            <a:off x="755650" y="1916113"/>
            <a:ext cx="2159000" cy="17414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写者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1862" name="文本框 121861"/>
          <p:cNvSpPr txBox="1"/>
          <p:nvPr/>
        </p:nvSpPr>
        <p:spPr>
          <a:xfrm>
            <a:off x="3708400" y="1916113"/>
            <a:ext cx="2159000" cy="437578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r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c++</a:t>
            </a:r>
            <a:endParaRPr lang="en-US" altLang="zh-CN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if rc==</a:t>
            </a:r>
            <a:r>
              <a:rPr lang="en-US" altLang="zh-CN" sz="2400" b="1" dirty="0">
                <a:ea typeface="黑体" panose="02010609060101010101" pitchFamily="1" charset="-122"/>
                <a:sym typeface="+mn-ea"/>
              </a:rPr>
              <a:t>1</a:t>
            </a: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 P(w)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读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rc-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-</a:t>
            </a:r>
            <a:endParaRPr lang="en-US" altLang="zh-CN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if rc=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=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0 V(w)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1863" name="文本框 121862"/>
          <p:cNvSpPr txBox="1"/>
          <p:nvPr/>
        </p:nvSpPr>
        <p:spPr>
          <a:xfrm>
            <a:off x="1547813" y="2420938"/>
            <a:ext cx="136842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w=0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继续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1864" name="文本框 121863"/>
          <p:cNvSpPr txBox="1"/>
          <p:nvPr/>
        </p:nvSpPr>
        <p:spPr>
          <a:xfrm>
            <a:off x="1476375" y="2852738"/>
            <a:ext cx="136842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21865" name="组合 121864"/>
          <p:cNvGrpSpPr/>
          <p:nvPr/>
        </p:nvGrpSpPr>
        <p:grpSpPr>
          <a:xfrm>
            <a:off x="468313" y="2492375"/>
            <a:ext cx="647700" cy="669925"/>
            <a:chOff x="0" y="0"/>
            <a:chExt cx="408" cy="422"/>
          </a:xfrm>
        </p:grpSpPr>
        <p:sp>
          <p:nvSpPr>
            <p:cNvPr id="121866" name="直接连接符 121865"/>
            <p:cNvSpPr/>
            <p:nvPr/>
          </p:nvSpPr>
          <p:spPr>
            <a:xfrm flipH="1">
              <a:off x="70" y="0"/>
              <a:ext cx="10" cy="422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1867" name="文本框 121866"/>
            <p:cNvSpPr txBox="1"/>
            <p:nvPr/>
          </p:nvSpPr>
          <p:spPr>
            <a:xfrm>
              <a:off x="0" y="16"/>
              <a:ext cx="408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1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121868" name="文本框 121867"/>
          <p:cNvSpPr txBox="1"/>
          <p:nvPr/>
        </p:nvSpPr>
        <p:spPr>
          <a:xfrm>
            <a:off x="4572000" y="2420938"/>
            <a:ext cx="1368425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x=0继续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1869" name="文本框 121868"/>
          <p:cNvSpPr txBox="1"/>
          <p:nvPr/>
        </p:nvSpPr>
        <p:spPr>
          <a:xfrm>
            <a:off x="5940425" y="3245803"/>
            <a:ext cx="21590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</a:t>
            </a:r>
            <a:r>
              <a:rPr lang="en-US" altLang="zh-CN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,w=-1阻塞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21870" name="组合 121869"/>
          <p:cNvGrpSpPr/>
          <p:nvPr/>
        </p:nvGrpSpPr>
        <p:grpSpPr>
          <a:xfrm>
            <a:off x="3441700" y="2501900"/>
            <a:ext cx="647700" cy="669925"/>
            <a:chOff x="0" y="0"/>
            <a:chExt cx="408" cy="422"/>
          </a:xfrm>
        </p:grpSpPr>
        <p:sp>
          <p:nvSpPr>
            <p:cNvPr id="121871" name="直接连接符 121870"/>
            <p:cNvSpPr/>
            <p:nvPr/>
          </p:nvSpPr>
          <p:spPr>
            <a:xfrm flipH="1">
              <a:off x="70" y="0"/>
              <a:ext cx="10" cy="422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1872" name="文本框 121871"/>
            <p:cNvSpPr txBox="1"/>
            <p:nvPr/>
          </p:nvSpPr>
          <p:spPr>
            <a:xfrm>
              <a:off x="0" y="16"/>
              <a:ext cx="408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2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121873" name="矩形 121872"/>
          <p:cNvSpPr/>
          <p:nvPr/>
        </p:nvSpPr>
        <p:spPr>
          <a:xfrm>
            <a:off x="6588125" y="2205038"/>
            <a:ext cx="2266950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在写阻塞读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1874" name="文本框 121873"/>
          <p:cNvSpPr txBox="1"/>
          <p:nvPr/>
        </p:nvSpPr>
        <p:spPr>
          <a:xfrm>
            <a:off x="458788" y="3213100"/>
            <a:ext cx="647700" cy="4270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3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sp>
        <p:nvSpPr>
          <p:cNvPr id="121875" name="文本框 121874"/>
          <p:cNvSpPr txBox="1"/>
          <p:nvPr/>
        </p:nvSpPr>
        <p:spPr>
          <a:xfrm>
            <a:off x="1476375" y="3284538"/>
            <a:ext cx="201612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w=0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唤醒读者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1876" name="文本框 121875"/>
          <p:cNvSpPr txBox="1"/>
          <p:nvPr/>
        </p:nvSpPr>
        <p:spPr>
          <a:xfrm>
            <a:off x="5273993" y="2846388"/>
            <a:ext cx="1368425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rc=1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1877" name="文本框 121876"/>
          <p:cNvSpPr txBox="1"/>
          <p:nvPr/>
        </p:nvSpPr>
        <p:spPr>
          <a:xfrm>
            <a:off x="4500563" y="3789363"/>
            <a:ext cx="1368425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x=1继续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1878" name="直接连接符 121877"/>
          <p:cNvSpPr/>
          <p:nvPr/>
        </p:nvSpPr>
        <p:spPr>
          <a:xfrm>
            <a:off x="7936548" y="3179763"/>
            <a:ext cx="0" cy="43180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1879" name="文本框 121878"/>
          <p:cNvSpPr txBox="1"/>
          <p:nvPr/>
        </p:nvSpPr>
        <p:spPr>
          <a:xfrm>
            <a:off x="4211638" y="4148138"/>
            <a:ext cx="136842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21880" name="组合 121879"/>
          <p:cNvGrpSpPr/>
          <p:nvPr/>
        </p:nvGrpSpPr>
        <p:grpSpPr>
          <a:xfrm>
            <a:off x="3419475" y="3355975"/>
            <a:ext cx="647700" cy="1081088"/>
            <a:chOff x="0" y="0"/>
            <a:chExt cx="408" cy="422"/>
          </a:xfrm>
        </p:grpSpPr>
        <p:sp>
          <p:nvSpPr>
            <p:cNvPr id="121881" name="直接连接符 121880"/>
            <p:cNvSpPr/>
            <p:nvPr/>
          </p:nvSpPr>
          <p:spPr>
            <a:xfrm flipH="1">
              <a:off x="70" y="0"/>
              <a:ext cx="10" cy="422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1882" name="文本框 121881"/>
            <p:cNvSpPr txBox="1"/>
            <p:nvPr/>
          </p:nvSpPr>
          <p:spPr>
            <a:xfrm>
              <a:off x="0" y="16"/>
              <a:ext cx="408" cy="16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4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121883" name="矩形 121882"/>
          <p:cNvSpPr/>
          <p:nvPr/>
        </p:nvSpPr>
        <p:spPr>
          <a:xfrm>
            <a:off x="827088" y="3932238"/>
            <a:ext cx="2266950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写完唤醒读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2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1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1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1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1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2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1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1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1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1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21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1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500" fill="hold"/>
                                        <p:tgtEl>
                                          <p:spTgt spid="1218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1" grpId="0"/>
      <p:bldP spid="121862" grpId="0"/>
      <p:bldP spid="121863" grpId="0"/>
      <p:bldP spid="121864" grpId="0"/>
      <p:bldP spid="121868" grpId="0"/>
      <p:bldP spid="121869" grpId="0"/>
      <p:bldP spid="121873" grpId="0"/>
      <p:bldP spid="121873" grpId="1"/>
      <p:bldP spid="121874" grpId="0"/>
      <p:bldP spid="121875" grpId="0"/>
      <p:bldP spid="121876" grpId="0"/>
      <p:bldP spid="121877" grpId="0"/>
      <p:bldP spid="121879" grpId="0"/>
      <p:bldP spid="121883" grpId="0"/>
      <p:bldP spid="121883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标题 12083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算法分析</a:t>
            </a:r>
            <a:endParaRPr lang="zh-CN" altLang="en-US" dirty="0"/>
          </a:p>
        </p:txBody>
      </p:sp>
      <p:sp>
        <p:nvSpPr>
          <p:cNvPr id="120835" name="文本框 120834"/>
          <p:cNvSpPr txBox="1"/>
          <p:nvPr/>
        </p:nvSpPr>
        <p:spPr>
          <a:xfrm>
            <a:off x="7075805" y="625475"/>
            <a:ext cx="1946910" cy="8534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 rc=0,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x=1,w=1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6" name="文本框 120835"/>
          <p:cNvSpPr txBox="1"/>
          <p:nvPr/>
        </p:nvSpPr>
        <p:spPr>
          <a:xfrm>
            <a:off x="234315" y="809625"/>
            <a:ext cx="7114540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情况</a:t>
            </a:r>
            <a:r>
              <a:rPr lang="en-US" altLang="zh-CN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5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：写完后会唤醒谁？（写者先被阻塞）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     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7" name="文本框 120836"/>
          <p:cNvSpPr txBox="1"/>
          <p:nvPr/>
        </p:nvSpPr>
        <p:spPr>
          <a:xfrm>
            <a:off x="649605" y="1781493"/>
            <a:ext cx="2159000" cy="437578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rc+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+</a:t>
            </a:r>
            <a:endParaRPr lang="en-US" altLang="zh-CN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  </a:t>
            </a:r>
            <a:r>
              <a:rPr lang="en-US" altLang="zh-CN" sz="2400" b="1" dirty="0">
                <a:ea typeface="黑体" panose="02010609060101010101" pitchFamily="1" charset="-122"/>
                <a:sym typeface="+mn-ea"/>
              </a:rPr>
              <a:t>r</a:t>
            </a: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c=</a:t>
            </a:r>
            <a:r>
              <a:rPr lang="en-US" altLang="zh-CN" sz="2400" b="1" dirty="0">
                <a:ea typeface="黑体" panose="02010609060101010101" pitchFamily="1" charset="-122"/>
                <a:sym typeface="+mn-ea"/>
              </a:rPr>
              <a:t>=1</a:t>
            </a: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 P(w)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读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rc-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-</a:t>
            </a:r>
            <a:endParaRPr lang="en-US" altLang="zh-CN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if rc=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=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0 V(w)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8" name="文本框 120837"/>
          <p:cNvSpPr txBox="1"/>
          <p:nvPr/>
        </p:nvSpPr>
        <p:spPr>
          <a:xfrm>
            <a:off x="4970780" y="2140268"/>
            <a:ext cx="2159000" cy="17430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写者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9" name="文本框 120838"/>
          <p:cNvSpPr txBox="1"/>
          <p:nvPr/>
        </p:nvSpPr>
        <p:spPr>
          <a:xfrm>
            <a:off x="1441768" y="2213293"/>
            <a:ext cx="1512887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x=0继续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0" name="文本框 120839"/>
          <p:cNvSpPr txBox="1"/>
          <p:nvPr/>
        </p:nvSpPr>
        <p:spPr>
          <a:xfrm>
            <a:off x="2448243" y="3109595"/>
            <a:ext cx="2449512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</a:t>
            </a:r>
            <a:r>
              <a:rPr lang="en-US" altLang="zh-CN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,w=</a:t>
            </a:r>
            <a:r>
              <a:rPr lang="en-US" altLang="zh-CN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-2</a:t>
            </a:r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阻塞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1" name="文本框 120840"/>
          <p:cNvSpPr txBox="1"/>
          <p:nvPr/>
        </p:nvSpPr>
        <p:spPr>
          <a:xfrm>
            <a:off x="1772603" y="2681923"/>
            <a:ext cx="2449512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rc=1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2" name="文本框 120841"/>
          <p:cNvSpPr txBox="1"/>
          <p:nvPr/>
        </p:nvSpPr>
        <p:spPr>
          <a:xfrm>
            <a:off x="5963603" y="2580005"/>
            <a:ext cx="2592387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w=0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继续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3" name="文本框 120842"/>
          <p:cNvSpPr txBox="1"/>
          <p:nvPr/>
        </p:nvSpPr>
        <p:spPr>
          <a:xfrm>
            <a:off x="4670743" y="2600643"/>
            <a:ext cx="647700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1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grpSp>
        <p:nvGrpSpPr>
          <p:cNvPr id="120844" name="组合 120843"/>
          <p:cNvGrpSpPr/>
          <p:nvPr/>
        </p:nvGrpSpPr>
        <p:grpSpPr>
          <a:xfrm>
            <a:off x="376555" y="2429510"/>
            <a:ext cx="647700" cy="940620"/>
            <a:chOff x="0" y="0"/>
            <a:chExt cx="408" cy="366"/>
          </a:xfrm>
        </p:grpSpPr>
        <p:sp>
          <p:nvSpPr>
            <p:cNvPr id="120845" name="直接连接符 120844"/>
            <p:cNvSpPr/>
            <p:nvPr/>
          </p:nvSpPr>
          <p:spPr>
            <a:xfrm>
              <a:off x="81" y="0"/>
              <a:ext cx="0" cy="366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0846" name="文本框 120845"/>
            <p:cNvSpPr txBox="1"/>
            <p:nvPr/>
          </p:nvSpPr>
          <p:spPr>
            <a:xfrm>
              <a:off x="0" y="67"/>
              <a:ext cx="408" cy="16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5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120848" name="直接连接符 120847"/>
          <p:cNvSpPr/>
          <p:nvPr/>
        </p:nvSpPr>
        <p:spPr>
          <a:xfrm>
            <a:off x="5755323" y="2616835"/>
            <a:ext cx="0" cy="43180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0856" name="文本框 120855"/>
          <p:cNvSpPr txBox="1"/>
          <p:nvPr/>
        </p:nvSpPr>
        <p:spPr>
          <a:xfrm>
            <a:off x="5635943" y="3003868"/>
            <a:ext cx="935037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59" name="文本框 120858"/>
          <p:cNvSpPr txBox="1"/>
          <p:nvPr/>
        </p:nvSpPr>
        <p:spPr>
          <a:xfrm>
            <a:off x="4710430" y="3048318"/>
            <a:ext cx="647700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2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68695" y="4300538"/>
            <a:ext cx="2159000" cy="17430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写者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68658" y="4760913"/>
            <a:ext cx="647700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3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sp>
        <p:nvSpPr>
          <p:cNvPr id="4" name="直接连接符 3"/>
          <p:cNvSpPr/>
          <p:nvPr/>
        </p:nvSpPr>
        <p:spPr>
          <a:xfrm>
            <a:off x="5755323" y="3475355"/>
            <a:ext cx="0" cy="43180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" name="文本框 4"/>
          <p:cNvSpPr txBox="1"/>
          <p:nvPr/>
        </p:nvSpPr>
        <p:spPr>
          <a:xfrm>
            <a:off x="6733858" y="5208588"/>
            <a:ext cx="935037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08345" y="5208588"/>
            <a:ext cx="647700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4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64705" y="4761230"/>
            <a:ext cx="143637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w=-1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阻塞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63920" y="3541395"/>
            <a:ext cx="235712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w=-1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唤醒写者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endParaRPr lang="en-US" altLang="zh-CN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" name="直接连接符 8"/>
          <p:cNvSpPr/>
          <p:nvPr/>
        </p:nvSpPr>
        <p:spPr>
          <a:xfrm>
            <a:off x="8686483" y="4761230"/>
            <a:ext cx="0" cy="43180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1873" name="矩形 121872"/>
          <p:cNvSpPr/>
          <p:nvPr/>
        </p:nvSpPr>
        <p:spPr>
          <a:xfrm>
            <a:off x="1683385" y="6253480"/>
            <a:ext cx="5250815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marL="457200" lvl="0" indent="-457200" eaLnBrk="0" hangingPunct="0">
              <a:spcBef>
                <a:spcPct val="50000"/>
              </a:spcBef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写完唤醒先被阻塞的写者</a:t>
            </a:r>
            <a:endParaRPr lang="zh-CN" altLang="en-US" sz="2800" b="1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  <p:bldP spid="120836" grpId="0"/>
      <p:bldP spid="120837" grpId="0"/>
      <p:bldP spid="120838" grpId="0"/>
      <p:bldP spid="120839" grpId="0"/>
      <p:bldP spid="120840" grpId="0"/>
      <p:bldP spid="120841" grpId="0"/>
      <p:bldP spid="120842" grpId="0"/>
      <p:bldP spid="120843" grpId="0"/>
      <p:bldP spid="120856" grpId="0"/>
      <p:bldP spid="120859" grpId="0"/>
      <p:bldP spid="2" grpId="0"/>
      <p:bldP spid="3" grpId="0"/>
      <p:bldP spid="5" grpId="0"/>
      <p:bldP spid="6" grpId="0"/>
      <p:bldP spid="7" grpId="0"/>
      <p:bldP spid="8" grpId="0"/>
      <p:bldP spid="121873" grpId="0"/>
      <p:bldP spid="121873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标题 12083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算法分析</a:t>
            </a:r>
            <a:endParaRPr lang="zh-CN" altLang="en-US" dirty="0"/>
          </a:p>
        </p:txBody>
      </p:sp>
      <p:sp>
        <p:nvSpPr>
          <p:cNvPr id="120835" name="文本框 120834"/>
          <p:cNvSpPr txBox="1"/>
          <p:nvPr/>
        </p:nvSpPr>
        <p:spPr>
          <a:xfrm>
            <a:off x="7075805" y="625475"/>
            <a:ext cx="1946910" cy="8534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 rc=0,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x=1,w=1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6" name="文本框 120835"/>
          <p:cNvSpPr txBox="1"/>
          <p:nvPr/>
        </p:nvSpPr>
        <p:spPr>
          <a:xfrm>
            <a:off x="234315" y="809625"/>
            <a:ext cx="7114540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情况</a:t>
            </a:r>
            <a:r>
              <a:rPr lang="en-US" altLang="zh-CN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6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：写完后会唤醒谁？（读者先被阻塞）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     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7" name="文本框 120836"/>
          <p:cNvSpPr txBox="1"/>
          <p:nvPr/>
        </p:nvSpPr>
        <p:spPr>
          <a:xfrm>
            <a:off x="649605" y="1781493"/>
            <a:ext cx="2159000" cy="437578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rc+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+</a:t>
            </a:r>
            <a:endParaRPr lang="en-US" altLang="zh-CN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  </a:t>
            </a:r>
            <a:r>
              <a:rPr lang="en-US" altLang="zh-CN" sz="2400" b="1" dirty="0">
                <a:ea typeface="黑体" panose="02010609060101010101" pitchFamily="1" charset="-122"/>
                <a:sym typeface="+mn-ea"/>
              </a:rPr>
              <a:t>r</a:t>
            </a: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c=</a:t>
            </a:r>
            <a:r>
              <a:rPr lang="en-US" altLang="zh-CN" sz="2400" b="1" dirty="0">
                <a:ea typeface="黑体" panose="02010609060101010101" pitchFamily="1" charset="-122"/>
                <a:sym typeface="+mn-ea"/>
              </a:rPr>
              <a:t>=1</a:t>
            </a: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 P(w)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读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rc-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-</a:t>
            </a:r>
            <a:endParaRPr lang="en-US" altLang="zh-CN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if rc=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=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0 V(w)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8" name="文本框 120837"/>
          <p:cNvSpPr txBox="1"/>
          <p:nvPr/>
        </p:nvSpPr>
        <p:spPr>
          <a:xfrm>
            <a:off x="5426710" y="2140268"/>
            <a:ext cx="2159000" cy="17430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写者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39" name="文本框 120838"/>
          <p:cNvSpPr txBox="1"/>
          <p:nvPr/>
        </p:nvSpPr>
        <p:spPr>
          <a:xfrm>
            <a:off x="1441768" y="2213293"/>
            <a:ext cx="1512887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x=0继续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0" name="文本框 120839"/>
          <p:cNvSpPr txBox="1"/>
          <p:nvPr/>
        </p:nvSpPr>
        <p:spPr>
          <a:xfrm>
            <a:off x="2448243" y="3109595"/>
            <a:ext cx="2449512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</a:t>
            </a:r>
            <a:r>
              <a:rPr lang="en-US" altLang="zh-CN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,w=</a:t>
            </a:r>
            <a:r>
              <a:rPr lang="en-US" altLang="zh-CN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-1</a:t>
            </a:r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阻塞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1" name="文本框 120840"/>
          <p:cNvSpPr txBox="1"/>
          <p:nvPr/>
        </p:nvSpPr>
        <p:spPr>
          <a:xfrm>
            <a:off x="1772603" y="2681923"/>
            <a:ext cx="2449512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rc=1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2" name="文本框 120841"/>
          <p:cNvSpPr txBox="1"/>
          <p:nvPr/>
        </p:nvSpPr>
        <p:spPr>
          <a:xfrm>
            <a:off x="6419533" y="2580005"/>
            <a:ext cx="2592387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w=0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继续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43" name="文本框 120842"/>
          <p:cNvSpPr txBox="1"/>
          <p:nvPr/>
        </p:nvSpPr>
        <p:spPr>
          <a:xfrm>
            <a:off x="5126673" y="2600643"/>
            <a:ext cx="647700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1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grpSp>
        <p:nvGrpSpPr>
          <p:cNvPr id="120844" name="组合 120843"/>
          <p:cNvGrpSpPr/>
          <p:nvPr/>
        </p:nvGrpSpPr>
        <p:grpSpPr>
          <a:xfrm>
            <a:off x="376555" y="2429510"/>
            <a:ext cx="647700" cy="940620"/>
            <a:chOff x="0" y="0"/>
            <a:chExt cx="408" cy="366"/>
          </a:xfrm>
        </p:grpSpPr>
        <p:sp>
          <p:nvSpPr>
            <p:cNvPr id="120845" name="直接连接符 120844"/>
            <p:cNvSpPr/>
            <p:nvPr/>
          </p:nvSpPr>
          <p:spPr>
            <a:xfrm>
              <a:off x="81" y="0"/>
              <a:ext cx="0" cy="366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0846" name="文本框 120845"/>
            <p:cNvSpPr txBox="1"/>
            <p:nvPr/>
          </p:nvSpPr>
          <p:spPr>
            <a:xfrm>
              <a:off x="0" y="67"/>
              <a:ext cx="408" cy="16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3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120848" name="直接连接符 120847"/>
          <p:cNvSpPr/>
          <p:nvPr/>
        </p:nvSpPr>
        <p:spPr>
          <a:xfrm>
            <a:off x="6211253" y="2616835"/>
            <a:ext cx="0" cy="43180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0856" name="文本框 120855"/>
          <p:cNvSpPr txBox="1"/>
          <p:nvPr/>
        </p:nvSpPr>
        <p:spPr>
          <a:xfrm>
            <a:off x="6091873" y="3003868"/>
            <a:ext cx="935037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0859" name="文本框 120858"/>
          <p:cNvSpPr txBox="1"/>
          <p:nvPr/>
        </p:nvSpPr>
        <p:spPr>
          <a:xfrm>
            <a:off x="5166360" y="3048318"/>
            <a:ext cx="647700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2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24625" y="4300538"/>
            <a:ext cx="2159000" cy="17430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写者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写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V(w)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24588" y="4760913"/>
            <a:ext cx="647700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4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sp>
        <p:nvSpPr>
          <p:cNvPr id="4" name="直接连接符 3"/>
          <p:cNvSpPr/>
          <p:nvPr/>
        </p:nvSpPr>
        <p:spPr>
          <a:xfrm>
            <a:off x="6211253" y="3475355"/>
            <a:ext cx="0" cy="43180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" name="文本框 5"/>
          <p:cNvSpPr txBox="1"/>
          <p:nvPr/>
        </p:nvSpPr>
        <p:spPr>
          <a:xfrm>
            <a:off x="376555" y="3541078"/>
            <a:ext cx="647700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5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0635" y="4761230"/>
            <a:ext cx="143637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w=-2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阻塞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9850" y="3541395"/>
            <a:ext cx="235712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w=-1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唤醒读者</a:t>
            </a:r>
            <a:endParaRPr lang="en-US" altLang="zh-CN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" name="直接连接符 8"/>
          <p:cNvSpPr/>
          <p:nvPr/>
        </p:nvSpPr>
        <p:spPr>
          <a:xfrm>
            <a:off x="4571683" y="3076575"/>
            <a:ext cx="0" cy="43180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1873" name="矩形 121872"/>
          <p:cNvSpPr/>
          <p:nvPr/>
        </p:nvSpPr>
        <p:spPr>
          <a:xfrm>
            <a:off x="1683385" y="6253480"/>
            <a:ext cx="5250815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marL="457200" lvl="0" indent="-457200" eaLnBrk="0" hangingPunct="0">
              <a:spcBef>
                <a:spcPct val="50000"/>
              </a:spcBef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写完唤醒先被阻塞的读者</a:t>
            </a:r>
            <a:endParaRPr lang="zh-CN" altLang="en-US" sz="2800" b="1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83385" y="4121150"/>
            <a:ext cx="5250815" cy="8521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marL="457200" lvl="0" indent="-457200" eaLnBrk="0" hangingPunct="0">
              <a:lnSpc>
                <a:spcPct val="60000"/>
              </a:lnSpc>
              <a:spcBef>
                <a:spcPct val="50000"/>
              </a:spcBef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写完后按照</a:t>
            </a: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FIFO</a:t>
            </a:r>
            <a:r>
              <a:rPr lang="zh-CN" altLang="en-US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唤醒</a:t>
            </a:r>
            <a:endParaRPr lang="zh-CN" altLang="en-US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60000"/>
              </a:lnSpc>
              <a:spcBef>
                <a:spcPct val="50000"/>
              </a:spcBef>
              <a:buFont typeface="Wingdings" panose="05000000000000000000" charset="0"/>
            </a:pPr>
            <a:r>
              <a:rPr lang="zh-CN" altLang="en-US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被阻塞的读者或写者</a:t>
            </a:r>
            <a:endParaRPr lang="zh-CN" altLang="en-US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  <p:bldP spid="120836" grpId="0"/>
      <p:bldP spid="120837" grpId="0"/>
      <p:bldP spid="120838" grpId="0"/>
      <p:bldP spid="120839" grpId="0"/>
      <p:bldP spid="120840" grpId="0"/>
      <p:bldP spid="120841" grpId="0"/>
      <p:bldP spid="120842" grpId="0"/>
      <p:bldP spid="120843" grpId="0"/>
      <p:bldP spid="120856" grpId="0"/>
      <p:bldP spid="120859" grpId="0"/>
      <p:bldP spid="2" grpId="0"/>
      <p:bldP spid="3" grpId="0"/>
      <p:bldP spid="6" grpId="0"/>
      <p:bldP spid="7" grpId="0"/>
      <p:bldP spid="8" grpId="0"/>
      <p:bldP spid="121873" grpId="0"/>
      <p:bldP spid="121873" grpId="1"/>
      <p:bldP spid="10" grpId="0"/>
      <p:bldP spid="10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标题 122881"/>
          <p:cNvSpPr>
            <a:spLocks noGrp="1"/>
          </p:cNvSpPr>
          <p:nvPr>
            <p:ph type="title"/>
          </p:nvPr>
        </p:nvSpPr>
        <p:spPr>
          <a:xfrm>
            <a:off x="457200" y="318135"/>
            <a:ext cx="8229600" cy="942975"/>
          </a:xfrm>
        </p:spPr>
        <p:txBody>
          <a:bodyPr anchor="ctr"/>
          <a:p>
            <a:r>
              <a:rPr lang="zh-CN" altLang="en-US" dirty="0"/>
              <a:t>写者优先的读者写者问题</a:t>
            </a:r>
            <a:endParaRPr lang="zh-CN" altLang="en-US" dirty="0"/>
          </a:p>
        </p:txBody>
      </p:sp>
      <p:sp>
        <p:nvSpPr>
          <p:cNvPr id="122883" name="文本框 122882"/>
          <p:cNvSpPr txBox="1"/>
          <p:nvPr/>
        </p:nvSpPr>
        <p:spPr>
          <a:xfrm>
            <a:off x="798830" y="1844675"/>
            <a:ext cx="8353425" cy="29924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问题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写者在写，则其余写者和读者等待；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    写者写完，</a:t>
            </a:r>
            <a:r>
              <a:rPr lang="zh-CN" altLang="en-US" sz="2800" b="1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优先释放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下一个写者；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读者在读，若无写者等待，则其他读者可读；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    读者在读，若有写者等待，则其他读者等待。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9332" name="文本框 99331"/>
          <p:cNvSpPr txBox="1"/>
          <p:nvPr/>
        </p:nvSpPr>
        <p:spPr>
          <a:xfrm>
            <a:off x="8229283" y="40576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152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6" name="标题 12390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49275"/>
          </a:xfrm>
        </p:spPr>
        <p:txBody>
          <a:bodyPr anchor="ctr"/>
          <a:p>
            <a:r>
              <a:rPr lang="zh-CN" altLang="en-US" dirty="0"/>
              <a:t>写者优先</a:t>
            </a:r>
            <a:endParaRPr lang="zh-CN" altLang="en-US" dirty="0"/>
          </a:p>
        </p:txBody>
      </p:sp>
      <p:sp>
        <p:nvSpPr>
          <p:cNvPr id="123907" name="文本框 123906"/>
          <p:cNvSpPr txBox="1"/>
          <p:nvPr/>
        </p:nvSpPr>
        <p:spPr>
          <a:xfrm>
            <a:off x="274955" y="635000"/>
            <a:ext cx="4897438" cy="58515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void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Reader()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{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P(z); </a:t>
            </a:r>
            <a:endParaRPr lang="zh-CN" altLang="en-US" sz="2400" b="1" i="1" dirty="0">
              <a:solidFill>
                <a:srgbClr val="66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P(r);    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endParaRPr lang="zh-CN" altLang="en-US" sz="2400" b="1" i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P(x);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rc++;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if (rc==1)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P(w);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V(x);     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V(r);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V(z);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reading;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P(x);</a:t>
            </a:r>
            <a:endParaRPr lang="zh-CN" altLang="en-US" sz="2400" b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rc--;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if (rc==0)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V(w);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V(x);</a:t>
            </a:r>
            <a:endParaRPr lang="zh-CN" altLang="en-US" sz="2400" b="1" i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}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3908" name="矩形 123907"/>
          <p:cNvSpPr/>
          <p:nvPr/>
        </p:nvSpPr>
        <p:spPr>
          <a:xfrm>
            <a:off x="1321435" y="1120775"/>
            <a:ext cx="6500495" cy="395605"/>
          </a:xfrm>
          <a:prstGeom prst="rect">
            <a:avLst/>
          </a:prstGeom>
          <a:solidFill>
            <a:srgbClr val="FFFF66"/>
          </a:solidFill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zh-CN" altLang="en-US" sz="22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P(z) </a:t>
            </a:r>
            <a:r>
              <a:rPr lang="zh-CN" altLang="en-US" sz="2200" b="1" i="1" dirty="0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en-US" altLang="zh-CN" sz="22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2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我是读等待队列的第一个吗？</a:t>
            </a:r>
            <a:r>
              <a:rPr lang="en-US" altLang="zh-CN" sz="22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200" b="1" i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3909" name="矩形 123908"/>
          <p:cNvSpPr/>
          <p:nvPr/>
        </p:nvSpPr>
        <p:spPr>
          <a:xfrm>
            <a:off x="1786255" y="1568450"/>
            <a:ext cx="6775450" cy="3956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en-US" altLang="zh-CN" sz="2200" b="1" i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P(r)</a:t>
            </a:r>
            <a:r>
              <a:rPr lang="en-US" altLang="zh-CN" sz="2200" b="1" i="1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//</a:t>
            </a:r>
            <a:r>
              <a:rPr lang="zh-CN" altLang="en-US" sz="2200" b="1" i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（有写等待队列吗？）</a:t>
            </a:r>
            <a:endParaRPr lang="zh-CN" altLang="en-US" sz="2200" b="1" i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3910" name="矩形 123909"/>
          <p:cNvSpPr/>
          <p:nvPr/>
        </p:nvSpPr>
        <p:spPr>
          <a:xfrm>
            <a:off x="1786255" y="2088515"/>
            <a:ext cx="6118860" cy="395605"/>
          </a:xfrm>
          <a:prstGeom prst="rect">
            <a:avLst/>
          </a:prstGeom>
          <a:solidFill>
            <a:srgbClr val="FFFF66"/>
          </a:solidFill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zh-CN" altLang="en-US" sz="22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P(x) </a:t>
            </a:r>
            <a:r>
              <a:rPr lang="zh-CN" altLang="en-US" sz="2200" b="1" i="1" dirty="0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200" b="1" i="1" dirty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(读临界区互斥)</a:t>
            </a:r>
            <a:r>
              <a:rPr lang="zh-CN" altLang="en-US" sz="22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（有读者在临界区吗？）</a:t>
            </a:r>
            <a:endParaRPr lang="zh-CN" altLang="en-US" sz="2200" b="1" i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3911" name="矩形 123910"/>
          <p:cNvSpPr/>
          <p:nvPr/>
        </p:nvSpPr>
        <p:spPr>
          <a:xfrm>
            <a:off x="2961005" y="2847975"/>
            <a:ext cx="5871210" cy="4298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/>
            <a:r>
              <a:rPr lang="en-US" altLang="zh-CN" sz="2200" b="1" i="1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P(w)//</a:t>
            </a:r>
            <a:r>
              <a:rPr lang="zh-CN" altLang="en-US" sz="2200" b="1" i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（有写者正在写吗？）</a:t>
            </a:r>
            <a:endParaRPr lang="zh-CN" altLang="en-US" sz="2200" b="1" i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3912" name="矩形 123911"/>
          <p:cNvSpPr/>
          <p:nvPr/>
        </p:nvSpPr>
        <p:spPr>
          <a:xfrm>
            <a:off x="3164205" y="5340033"/>
            <a:ext cx="2517775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400" b="1" i="1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V(w)//</a:t>
            </a:r>
            <a:r>
              <a:rPr lang="zh-CN" altLang="en-US" sz="2400" b="1" i="1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读完唤醒写</a:t>
            </a:r>
            <a:endParaRPr lang="zh-CN" altLang="en-US" sz="2400" b="1" i="1">
              <a:solidFill>
                <a:srgbClr val="66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3913" name="直接连接符 123912"/>
          <p:cNvSpPr/>
          <p:nvPr/>
        </p:nvSpPr>
        <p:spPr>
          <a:xfrm>
            <a:off x="274955" y="1764983"/>
            <a:ext cx="792163" cy="1587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914" name="直接连接符 123913"/>
          <p:cNvSpPr/>
          <p:nvPr/>
        </p:nvSpPr>
        <p:spPr>
          <a:xfrm>
            <a:off x="490855" y="2125345"/>
            <a:ext cx="909638" cy="1587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915" name="直接连接符 123914"/>
          <p:cNvSpPr/>
          <p:nvPr/>
        </p:nvSpPr>
        <p:spPr>
          <a:xfrm>
            <a:off x="633730" y="2484120"/>
            <a:ext cx="1152525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916" name="直接连接符 123915"/>
          <p:cNvSpPr/>
          <p:nvPr/>
        </p:nvSpPr>
        <p:spPr>
          <a:xfrm>
            <a:off x="768033" y="3277870"/>
            <a:ext cx="3671887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917" name="直接连接符 123916"/>
          <p:cNvSpPr/>
          <p:nvPr/>
        </p:nvSpPr>
        <p:spPr>
          <a:xfrm>
            <a:off x="851218" y="5797233"/>
            <a:ext cx="3671887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9332" name="文本框 99331"/>
          <p:cNvSpPr txBox="1"/>
          <p:nvPr/>
        </p:nvSpPr>
        <p:spPr>
          <a:xfrm>
            <a:off x="8229283" y="40576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152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3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3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3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39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39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39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39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39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39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9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9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3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3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3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23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23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3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3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23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1" grpId="0" bldLvl="0" animBg="1"/>
      <p:bldP spid="123912" grpId="0"/>
      <p:bldP spid="123908" grpId="0" animBg="1"/>
      <p:bldP spid="123909" grpId="0" animBg="1"/>
      <p:bldP spid="12391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30" name="标题 12492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写者优先</a:t>
            </a:r>
            <a:endParaRPr lang="zh-CN" altLang="en-US" dirty="0"/>
          </a:p>
        </p:txBody>
      </p:sp>
      <p:sp>
        <p:nvSpPr>
          <p:cNvPr id="124931" name="文本框 124930"/>
          <p:cNvSpPr txBox="1"/>
          <p:nvPr/>
        </p:nvSpPr>
        <p:spPr>
          <a:xfrm>
            <a:off x="246380" y="843915"/>
            <a:ext cx="8964613" cy="56819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void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Writer()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{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400" b="1" i="1" dirty="0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//y用于写临界区互斥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4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（有写者在临界区吗？）</a:t>
            </a:r>
            <a:endParaRPr lang="zh-CN" altLang="en-US" sz="2400" b="1" i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P(r); </a:t>
            </a:r>
            <a:r>
              <a:rPr lang="zh-CN" altLang="en-US" sz="2400" b="1" i="1" dirty="0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//第一个写者判断是否可写</a:t>
            </a:r>
            <a:r>
              <a:rPr lang="zh-CN" altLang="en-US" sz="2400" b="1" i="1" dirty="0">
                <a:ea typeface="黑体" panose="02010609060101010101" pitchFamily="1" charset="-122"/>
                <a:sym typeface="+mn-ea"/>
              </a:rPr>
              <a:t> （有读者在读吗</a:t>
            </a:r>
            <a:r>
              <a:rPr lang="zh-CN" altLang="en-US" sz="2400" b="1" i="1" dirty="0">
                <a:ea typeface="黑体" panose="02010609060101010101" pitchFamily="1" charset="-122"/>
                <a:sym typeface="+mn-ea"/>
              </a:rPr>
              <a:t>）</a:t>
            </a:r>
            <a:endParaRPr lang="zh-CN" altLang="en-US" sz="2400" b="1" i="1" dirty="0">
              <a:ea typeface="黑体" panose="02010609060101010101" pitchFamily="1" charset="-122"/>
              <a:sym typeface="+mn-ea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V(y);  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                         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400" b="1" i="1" dirty="0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//w用于写-写互斥(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在写不写</a:t>
            </a:r>
            <a:r>
              <a:rPr lang="zh-CN" altLang="en-US" sz="2400" b="1" i="1" dirty="0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 i="1" dirty="0">
                <a:solidFill>
                  <a:srgbClr val="FF00FF"/>
                </a:solidFill>
                <a:ea typeface="黑体" panose="02010609060101010101" pitchFamily="1" charset="-122"/>
                <a:sym typeface="+mn-ea"/>
              </a:rPr>
              <a:t>(有没有读者</a:t>
            </a:r>
            <a:r>
              <a:rPr lang="zh-CN" altLang="en-US" sz="2400" b="1" i="1" dirty="0">
                <a:solidFill>
                  <a:srgbClr val="FF00FF"/>
                </a:solidFill>
                <a:ea typeface="黑体" panose="02010609060101010101" pitchFamily="1" charset="-122"/>
                <a:sym typeface="+mn-ea"/>
              </a:rPr>
              <a:t>写者正在写)</a:t>
            </a:r>
            <a:r>
              <a:rPr lang="zh-CN" altLang="en-US" sz="2400" b="1" dirty="0">
                <a:solidFill>
                  <a:srgbClr val="FF00FF"/>
                </a:solidFill>
                <a:ea typeface="黑体" panose="02010609060101010101" pitchFamily="1" charset="-122"/>
                <a:sym typeface="+mn-ea"/>
              </a:rPr>
              <a:t>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writing;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400" b="1" i="1" dirty="0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//一个写完唤醒下一个写者(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写完可写</a:t>
            </a:r>
            <a:r>
              <a:rPr lang="zh-CN" altLang="en-US" sz="2400" b="1" i="1" dirty="0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solidFill>
                <a:srgbClr val="66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V(r);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400" b="1" i="1" dirty="0">
                <a:solidFill>
                  <a:srgbClr val="66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//所有写者写完唤醒阻塞</a:t>
            </a:r>
            <a:r>
              <a:rPr lang="zh-CN" altLang="en-US" sz="2400" b="1" i="1" dirty="0">
                <a:solidFill>
                  <a:srgbClr val="669900"/>
                </a:solidFill>
                <a:ea typeface="黑体" panose="02010609060101010101" pitchFamily="1" charset="-122"/>
                <a:sym typeface="+mn-ea"/>
              </a:rPr>
              <a:t>的读者(</a:t>
            </a:r>
            <a:r>
              <a:rPr lang="zh-CN" altLang="en-US" sz="2400" b="1" i="1" dirty="0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无写等待</a:t>
            </a:r>
            <a:r>
              <a:rPr lang="zh-CN" altLang="en-US" sz="2400" b="1" i="1" dirty="0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可读</a:t>
            </a:r>
            <a:r>
              <a:rPr lang="zh-CN" altLang="en-US" sz="2400" b="1" i="1" dirty="0">
                <a:solidFill>
                  <a:srgbClr val="669900"/>
                </a:solidFill>
                <a:ea typeface="黑体" panose="02010609060101010101" pitchFamily="1" charset="-122"/>
                <a:sym typeface="+mn-ea"/>
              </a:rPr>
              <a:t>)</a:t>
            </a: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V(y);  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             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}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9332" name="文本框 99331"/>
          <p:cNvSpPr txBox="1"/>
          <p:nvPr/>
        </p:nvSpPr>
        <p:spPr>
          <a:xfrm>
            <a:off x="8229283" y="40576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152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49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49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4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4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49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49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4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4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954" name="标题 125953"/>
          <p:cNvSpPr>
            <a:spLocks noGrp="1"/>
          </p:cNvSpPr>
          <p:nvPr>
            <p:ph type="title"/>
          </p:nvPr>
        </p:nvSpPr>
        <p:spPr/>
        <p:txBody>
          <a:bodyPr anchor="ctr"/>
          <a:p/>
        </p:txBody>
      </p:sp>
      <p:pic>
        <p:nvPicPr>
          <p:cNvPr id="125955" name="内容占位符 125954" descr="5.23biao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070975" cy="6165850"/>
          </a:xfrm>
        </p:spPr>
      </p:pic>
      <p:sp>
        <p:nvSpPr>
          <p:cNvPr id="99332" name="文本框 99331"/>
          <p:cNvSpPr txBox="1"/>
          <p:nvPr/>
        </p:nvSpPr>
        <p:spPr>
          <a:xfrm>
            <a:off x="8229283" y="40576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153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8" name="标题 12697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写者优先 算法分析</a:t>
            </a:r>
            <a:endParaRPr lang="zh-CN" altLang="en-US" dirty="0"/>
          </a:p>
        </p:txBody>
      </p:sp>
      <p:sp>
        <p:nvSpPr>
          <p:cNvPr id="126979" name="文本框 126978"/>
          <p:cNvSpPr txBox="1"/>
          <p:nvPr/>
        </p:nvSpPr>
        <p:spPr>
          <a:xfrm>
            <a:off x="352425" y="1512888"/>
            <a:ext cx="2663825" cy="4754562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P(z); </a:t>
            </a:r>
            <a:endParaRPr lang="zh-CN" altLang="en-US" sz="2400" b="1" i="1" dirty="0">
              <a:solidFill>
                <a:srgbClr val="66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P(r);    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endParaRPr lang="zh-CN" altLang="en-US" sz="2400" b="1" i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P(x);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V(x);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V(r);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V(z);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reading;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P(x);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V(x);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6983" name="矩形 126982"/>
          <p:cNvSpPr/>
          <p:nvPr/>
        </p:nvSpPr>
        <p:spPr>
          <a:xfrm>
            <a:off x="712788" y="1009650"/>
            <a:ext cx="1920240" cy="555625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Reader 1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26985" name="矩形 126984"/>
          <p:cNvSpPr/>
          <p:nvPr/>
        </p:nvSpPr>
        <p:spPr>
          <a:xfrm>
            <a:off x="5940425" y="577850"/>
            <a:ext cx="3132138" cy="33070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342900" lvl="0" indent="-342900" eaLnBrk="0" hangingPunct="0">
              <a:lnSpc>
                <a:spcPct val="120000"/>
              </a:lnSpc>
            </a:pPr>
            <a:r>
              <a:rPr lang="zh-CN" altLang="en-US" sz="22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阻塞分析：</a:t>
            </a:r>
            <a:endParaRPr lang="zh-CN" altLang="en-US" sz="22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</a:pPr>
            <a:r>
              <a:rPr lang="en-US" altLang="zh-CN" sz="2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1. </a:t>
            </a:r>
            <a:r>
              <a:rPr lang="zh-CN" altLang="en-US" sz="2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系统只有读进程</a:t>
            </a:r>
            <a:endParaRPr lang="zh-CN" altLang="en-US" sz="22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</a:pPr>
            <a:endParaRPr lang="zh-CN" altLang="en-US" sz="2200" b="1" i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只需信号量</a:t>
            </a: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</a:t>
            </a: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</a:t>
            </a: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endParaRPr lang="en-US" altLang="zh-CN" sz="2200" b="1" i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</a:t>
            </a: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用于</a:t>
            </a: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</a:t>
            </a: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的互斥</a:t>
            </a:r>
            <a:endParaRPr lang="zh-CN" altLang="en-US" sz="2200" b="1" i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用于阻塞可能出现的写者</a:t>
            </a:r>
            <a:endParaRPr lang="zh-CN" altLang="en-US" sz="2200" b="1" i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没有写等待队列</a:t>
            </a:r>
            <a:endParaRPr lang="zh-CN" altLang="en-US" sz="2200" b="1" i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6993" name="矩形 126992"/>
          <p:cNvSpPr/>
          <p:nvPr/>
        </p:nvSpPr>
        <p:spPr>
          <a:xfrm>
            <a:off x="101600" y="1009650"/>
            <a:ext cx="2916238" cy="525621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6994" name="矩形 126993"/>
          <p:cNvSpPr/>
          <p:nvPr/>
        </p:nvSpPr>
        <p:spPr>
          <a:xfrm>
            <a:off x="3017838" y="1009650"/>
            <a:ext cx="2916237" cy="525621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789998" y="1009650"/>
            <a:ext cx="1920240" cy="555625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Reader 2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70250" y="1511618"/>
            <a:ext cx="2663825" cy="4754562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P(z); </a:t>
            </a:r>
            <a:endParaRPr lang="zh-CN" altLang="en-US" sz="2400" b="1" i="1" dirty="0">
              <a:solidFill>
                <a:srgbClr val="66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P(r);    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endParaRPr lang="zh-CN" altLang="en-US" sz="2400" b="1" i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P(x);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V(x);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V(r);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V(z);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reading;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P(x);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V(x);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2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ldLvl="0" animBg="1"/>
      <p:bldP spid="126983" grpId="0"/>
      <p:bldP spid="126985" grpId="0"/>
      <p:bldP spid="2" grpId="0"/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标题 1638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2</a:t>
            </a:r>
            <a:r>
              <a:rPr lang="zh-CN" altLang="en-US" dirty="0"/>
              <a:t>.2 竞争条件</a:t>
            </a:r>
            <a:endParaRPr lang="zh-CN" altLang="en-US" dirty="0"/>
          </a:p>
        </p:txBody>
      </p:sp>
      <p:sp>
        <p:nvSpPr>
          <p:cNvPr id="16387" name="文本占位符 16386"/>
          <p:cNvSpPr>
            <a:spLocks noGrp="1"/>
          </p:cNvSpPr>
          <p:nvPr>
            <p:ph type="body" idx="1"/>
          </p:nvPr>
        </p:nvSpPr>
        <p:spPr>
          <a:xfrm>
            <a:off x="457200" y="1336675"/>
            <a:ext cx="8229600" cy="4525963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dirty="0"/>
              <a:t>发生在多个进程或线程读写数据时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最终结果依赖多个进程的指令执行顺序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FF"/>
                </a:solidFill>
              </a:rPr>
              <a:t>考虑下列例子中可能出现的结果</a:t>
            </a:r>
            <a:endParaRPr lang="zh-CN" altLang="en-US" dirty="0">
              <a:solidFill>
                <a:srgbClr val="FF00FF"/>
              </a:solidFill>
            </a:endParaRPr>
          </a:p>
        </p:txBody>
      </p:sp>
      <p:sp>
        <p:nvSpPr>
          <p:cNvPr id="16388" name="文本框 16387"/>
          <p:cNvSpPr txBox="1"/>
          <p:nvPr/>
        </p:nvSpPr>
        <p:spPr>
          <a:xfrm>
            <a:off x="457200" y="4027488"/>
            <a:ext cx="3756025" cy="22250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eaLnBrk="1" latinLnBrk="0" hangingPunct="1"/>
            <a:r>
              <a:rPr lang="zh-CN" altLang="en-US" sz="2800" b="1" dirty="0">
                <a:solidFill>
                  <a:srgbClr val="FF0066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例1：</a:t>
            </a:r>
            <a:endParaRPr lang="zh-CN" altLang="en-US" sz="2800" b="1" dirty="0">
              <a:solidFill>
                <a:srgbClr val="FF0066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  <a:p>
            <a:pPr lvl="0" eaLnBrk="1" latinLnBrk="0" hangingPunct="1"/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  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P1: </a:t>
            </a:r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          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P2: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  <a:p>
            <a:pPr lvl="0" eaLnBrk="1" latinLnBrk="0" hangingPunct="1"/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  a=1；       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a=2;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  <a:p>
            <a:pPr lvl="0" eaLnBrk="1" latinLnBrk="0" hangingPunct="1"/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  输出a;      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输出a;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  <a:p>
            <a:pPr lvl="0" eaLnBrk="1" latinLnBrk="0" hangingPunct="1"/>
            <a:endParaRPr lang="zh-CN" altLang="en-US" sz="2800" b="1" dirty="0">
              <a:solidFill>
                <a:srgbClr val="008000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16389" name="文本框 16388"/>
          <p:cNvSpPr txBox="1"/>
          <p:nvPr/>
        </p:nvSpPr>
        <p:spPr>
          <a:xfrm>
            <a:off x="4930775" y="4027488"/>
            <a:ext cx="3756025" cy="2651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1" latinLnBrk="0" hangingPunct="1"/>
            <a:r>
              <a:rPr lang="zh-CN" altLang="en-US" sz="2800" b="1" dirty="0">
                <a:solidFill>
                  <a:srgbClr val="FF0066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例2：</a:t>
            </a:r>
            <a:endParaRPr lang="zh-CN" altLang="en-US" sz="2800" b="1" dirty="0">
              <a:solidFill>
                <a:srgbClr val="FF0066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  <a:p>
            <a:pPr lvl="0" eaLnBrk="1" latinLnBrk="0" hangingPunct="1"/>
            <a:r>
              <a:rPr lang="zh-CN" altLang="en-US" sz="2800" b="1" dirty="0">
                <a:solidFill>
                  <a:srgbClr val="FF0066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初值b=1,c=2</a:t>
            </a:r>
            <a:endParaRPr lang="zh-CN" altLang="en-US" sz="2800" b="1" dirty="0">
              <a:solidFill>
                <a:srgbClr val="FF0066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  <a:p>
            <a:pPr lvl="0" eaLnBrk="1" latinLnBrk="0" hangingPunct="1"/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  P3:             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P4: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  <a:p>
            <a:pPr lvl="0" eaLnBrk="1" latinLnBrk="0" hangingPunct="1"/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  b=b+c;       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c=b+c;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  <a:p>
            <a:pPr lvl="0" eaLnBrk="1" latinLnBrk="0" hangingPunct="1"/>
            <a:r>
              <a:rPr lang="zh-CN" altLang="en-US" sz="2800" b="1" dirty="0">
                <a:solidFill>
                  <a:srgbClr val="008000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  输出b,c;     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sym typeface="宋体" panose="02010600030101010101" pitchFamily="2" charset="-122"/>
              </a:rPr>
              <a:t>输出b,c;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  <a:p>
            <a:pPr lvl="0" eaLnBrk="1" latinLnBrk="0" hangingPunct="1"/>
            <a:endParaRPr lang="zh-CN" altLang="en-US" sz="2800" b="1" dirty="0">
              <a:solidFill>
                <a:srgbClr val="008000"/>
              </a:solidFill>
              <a:latin typeface="Arial" panose="020B0604020202020204" pitchFamily="34" charset="0"/>
              <a:ea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P128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8" name="标题 12697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写者优先 算法分析</a:t>
            </a:r>
            <a:endParaRPr lang="zh-CN" altLang="en-US" dirty="0"/>
          </a:p>
        </p:txBody>
      </p:sp>
      <p:sp>
        <p:nvSpPr>
          <p:cNvPr id="126985" name="矩形 126984"/>
          <p:cNvSpPr/>
          <p:nvPr/>
        </p:nvSpPr>
        <p:spPr>
          <a:xfrm>
            <a:off x="5940425" y="577850"/>
            <a:ext cx="3132138" cy="33070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342900" lvl="0" indent="-342900" eaLnBrk="0" hangingPunct="0">
              <a:lnSpc>
                <a:spcPct val="120000"/>
              </a:lnSpc>
            </a:pPr>
            <a:r>
              <a:rPr lang="zh-CN" altLang="en-US" sz="22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阻塞分析：</a:t>
            </a:r>
            <a:endParaRPr lang="zh-CN" altLang="en-US" sz="22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</a:pPr>
            <a:r>
              <a:rPr lang="en-US" altLang="zh-CN" sz="2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2. </a:t>
            </a:r>
            <a:r>
              <a:rPr lang="zh-CN" altLang="en-US" sz="2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系统只有写进程</a:t>
            </a:r>
            <a:endParaRPr lang="zh-CN" altLang="en-US" sz="22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</a:pPr>
            <a:endParaRPr lang="zh-CN" altLang="en-US" sz="2200" b="1" i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只需信号量</a:t>
            </a: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y</a:t>
            </a: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</a:t>
            </a: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</a:t>
            </a: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endParaRPr lang="en-US" altLang="zh-CN" sz="2200" b="1" i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y</a:t>
            </a: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用于</a:t>
            </a: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wc</a:t>
            </a: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的互斥</a:t>
            </a:r>
            <a:endParaRPr lang="zh-CN" altLang="en-US" sz="2200" b="1" i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用于阻塞其他写者</a:t>
            </a:r>
            <a:endParaRPr lang="zh-CN" altLang="en-US" sz="2200" b="1" i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r>
              <a:rPr lang="zh-CN" altLang="en-US" sz="2200" b="1" i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用于阻塞可能出现的读者</a:t>
            </a:r>
            <a:endParaRPr lang="zh-CN" altLang="en-US" sz="2200" b="1" i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6993" name="矩形 126992"/>
          <p:cNvSpPr/>
          <p:nvPr/>
        </p:nvSpPr>
        <p:spPr>
          <a:xfrm>
            <a:off x="101600" y="1009650"/>
            <a:ext cx="2916238" cy="525621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6994" name="矩形 126993"/>
          <p:cNvSpPr/>
          <p:nvPr/>
        </p:nvSpPr>
        <p:spPr>
          <a:xfrm>
            <a:off x="3017838" y="1009650"/>
            <a:ext cx="2916237" cy="525621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6984" name="矩形 126983"/>
          <p:cNvSpPr/>
          <p:nvPr/>
        </p:nvSpPr>
        <p:spPr>
          <a:xfrm>
            <a:off x="757873" y="1072833"/>
            <a:ext cx="1366837" cy="519112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Writer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5538" y="1081088"/>
            <a:ext cx="1366837" cy="519112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Writer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26982" name="文本框 126981"/>
          <p:cNvSpPr txBox="1"/>
          <p:nvPr/>
        </p:nvSpPr>
        <p:spPr>
          <a:xfrm>
            <a:off x="241935" y="1599883"/>
            <a:ext cx="2951163" cy="40243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P(r);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writing;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V(r);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93415" y="1591628"/>
            <a:ext cx="2951163" cy="40243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P(r);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writing;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V(r);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2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5" grpId="0"/>
      <p:bldP spid="126984" grpId="0"/>
      <p:bldP spid="4" grpId="0"/>
      <p:bldP spid="126982" grpId="0"/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8" name="标题 12697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写者优先 算法分析</a:t>
            </a:r>
            <a:endParaRPr lang="zh-CN" altLang="en-US" dirty="0"/>
          </a:p>
        </p:txBody>
      </p:sp>
      <p:sp>
        <p:nvSpPr>
          <p:cNvPr id="126979" name="文本框 126978"/>
          <p:cNvSpPr txBox="1"/>
          <p:nvPr/>
        </p:nvSpPr>
        <p:spPr>
          <a:xfrm>
            <a:off x="352425" y="1512888"/>
            <a:ext cx="2663825" cy="4754562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P(z); </a:t>
            </a:r>
            <a:endParaRPr lang="zh-CN" altLang="en-US" sz="2400" b="1" i="1" dirty="0">
              <a:solidFill>
                <a:srgbClr val="66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P(r);    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endParaRPr lang="zh-CN" altLang="en-US" sz="2400" b="1" i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P(x);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V(x);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V(r);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V(z);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reading;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P(x);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V(x);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6980" name="直接连接符 126979"/>
          <p:cNvSpPr/>
          <p:nvPr/>
        </p:nvSpPr>
        <p:spPr>
          <a:xfrm>
            <a:off x="4331970" y="2906078"/>
            <a:ext cx="576263" cy="0"/>
          </a:xfrm>
          <a:prstGeom prst="line">
            <a:avLst/>
          </a:prstGeom>
          <a:ln w="762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981" name="直接连接符 126980"/>
          <p:cNvSpPr/>
          <p:nvPr/>
        </p:nvSpPr>
        <p:spPr>
          <a:xfrm>
            <a:off x="2747645" y="3626803"/>
            <a:ext cx="720725" cy="0"/>
          </a:xfrm>
          <a:prstGeom prst="line">
            <a:avLst/>
          </a:prstGeom>
          <a:ln w="762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982" name="文本框 126981"/>
          <p:cNvSpPr txBox="1"/>
          <p:nvPr/>
        </p:nvSpPr>
        <p:spPr>
          <a:xfrm>
            <a:off x="2747645" y="1785620"/>
            <a:ext cx="2574290" cy="40233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P(r);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writing;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V(r);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6983" name="矩形 126982"/>
          <p:cNvSpPr/>
          <p:nvPr/>
        </p:nvSpPr>
        <p:spPr>
          <a:xfrm>
            <a:off x="712788" y="1009650"/>
            <a:ext cx="1563687" cy="519113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Reader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26984" name="矩形 126983"/>
          <p:cNvSpPr/>
          <p:nvPr/>
        </p:nvSpPr>
        <p:spPr>
          <a:xfrm>
            <a:off x="3206433" y="1105853"/>
            <a:ext cx="1366837" cy="519112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Writer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26985" name="矩形 126984"/>
          <p:cNvSpPr/>
          <p:nvPr/>
        </p:nvSpPr>
        <p:spPr>
          <a:xfrm>
            <a:off x="5321935" y="669925"/>
            <a:ext cx="3713480" cy="22364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342900" lvl="0" indent="-342900" eaLnBrk="0" hangingPunct="0">
              <a:lnSpc>
                <a:spcPct val="120000"/>
              </a:lnSpc>
            </a:pPr>
            <a:r>
              <a:rPr lang="zh-CN" altLang="en-US" sz="22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阻塞分析：</a:t>
            </a:r>
            <a:endParaRPr lang="zh-CN" altLang="en-US" sz="22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00000"/>
              </a:lnSpc>
            </a:pPr>
            <a:r>
              <a:rPr lang="en-US" altLang="zh-CN" sz="2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3. </a:t>
            </a:r>
            <a:r>
              <a:rPr lang="zh-CN" altLang="en-US" sz="2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既有读进程又有写进程，但写进程优先。</a:t>
            </a:r>
            <a:endParaRPr lang="zh-CN" altLang="en-US" sz="22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00000"/>
              </a:lnSpc>
            </a:pP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当有写者</a:t>
            </a:r>
            <a:r>
              <a:rPr lang="zh-CN" altLang="en-US" sz="22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在写</a:t>
            </a: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时</a:t>
            </a:r>
            <a:endParaRPr lang="zh-CN" altLang="en-US" sz="22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00000"/>
              </a:lnSpc>
            </a:pPr>
            <a:r>
              <a:rPr lang="en-US" altLang="zh-CN" sz="2200" b="1"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写者进程修改</a:t>
            </a:r>
            <a:r>
              <a:rPr lang="en-US" altLang="zh-CN" sz="2200" b="1"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200" b="1">
                <a:latin typeface="Arial" panose="020B0604020202020204" pitchFamily="34" charset="0"/>
                <a:ea typeface="黑体" panose="02010609060101010101" pitchFamily="1" charset="-122"/>
              </a:rPr>
              <a:t>w)</a:t>
            </a:r>
            <a:endParaRPr lang="en-US" altLang="zh-CN" sz="22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</a:pPr>
            <a:r>
              <a:rPr lang="en-US" altLang="zh-CN" sz="2200" b="1" i="1">
                <a:solidFill>
                  <a:schemeClr val="fol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200" b="1" i="1">
                <a:solidFill>
                  <a:schemeClr val="fol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有写不能读</a:t>
            </a:r>
            <a:r>
              <a:rPr lang="en-US" altLang="zh-CN" sz="2200" b="1" i="1">
                <a:solidFill>
                  <a:schemeClr val="fol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    (</a:t>
            </a:r>
            <a:r>
              <a:rPr lang="zh-CN" altLang="en-US" sz="2200" b="1" i="1">
                <a:solidFill>
                  <a:schemeClr val="fol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有写不能写</a:t>
            </a:r>
            <a:r>
              <a:rPr lang="en-US" altLang="zh-CN" sz="2200" b="1" i="1">
                <a:solidFill>
                  <a:schemeClr val="fol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200" b="1" i="1">
              <a:solidFill>
                <a:schemeClr val="fol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6986" name="下箭头 126985"/>
          <p:cNvSpPr/>
          <p:nvPr/>
        </p:nvSpPr>
        <p:spPr>
          <a:xfrm>
            <a:off x="4260533" y="3626803"/>
            <a:ext cx="287337" cy="504825"/>
          </a:xfrm>
          <a:prstGeom prst="downArrow">
            <a:avLst>
              <a:gd name="adj1" fmla="val 50000"/>
              <a:gd name="adj2" fmla="val 43922"/>
            </a:avLst>
          </a:prstGeom>
          <a:solidFill>
            <a:schemeClr val="hlink">
              <a:alpha val="100000"/>
            </a:schemeClr>
          </a:solidFill>
          <a:ln w="57150" cap="flat" cmpd="sng">
            <a:solidFill>
              <a:srgbClr val="D6009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6987" name="矩形 126986"/>
          <p:cNvSpPr/>
          <p:nvPr/>
        </p:nvSpPr>
        <p:spPr>
          <a:xfrm>
            <a:off x="5341620" y="2906395"/>
            <a:ext cx="3586480" cy="762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100000"/>
              </a:lnSpc>
            </a:pPr>
            <a:r>
              <a:rPr lang="en-US" altLang="zh-CN" sz="2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其余写者阻塞在</a:t>
            </a:r>
            <a:r>
              <a:rPr lang="en-US" altLang="zh-CN" sz="2200" b="1"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上</a:t>
            </a:r>
            <a:endParaRPr lang="zh-CN" altLang="en-US" sz="22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00000"/>
              </a:lnSpc>
            </a:pPr>
            <a:r>
              <a:rPr lang="zh-CN" altLang="en-US" sz="2200" b="1" i="1">
                <a:latin typeface="Arial" panose="020B0604020202020204" pitchFamily="34" charset="0"/>
                <a:ea typeface="黑体" panose="02010609060101010101" pitchFamily="1" charset="-122"/>
              </a:rPr>
              <a:t>（其他写进程在</a:t>
            </a:r>
            <a:r>
              <a:rPr lang="en-US" altLang="zh-CN" sz="2200" b="1" i="1"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200" b="1" i="1">
                <a:latin typeface="Arial" panose="020B0604020202020204" pitchFamily="34" charset="0"/>
                <a:ea typeface="黑体" panose="02010609060101010101" pitchFamily="1" charset="-122"/>
              </a:rPr>
              <a:t>上排队）</a:t>
            </a:r>
            <a:endParaRPr lang="zh-CN" altLang="en-US" sz="2200" b="1" i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6988" name="椭圆 126987"/>
          <p:cNvSpPr/>
          <p:nvPr/>
        </p:nvSpPr>
        <p:spPr>
          <a:xfrm>
            <a:off x="3684270" y="3266440"/>
            <a:ext cx="287338" cy="2889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762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6989" name="矩形 126988"/>
          <p:cNvSpPr/>
          <p:nvPr/>
        </p:nvSpPr>
        <p:spPr>
          <a:xfrm>
            <a:off x="5341620" y="3799840"/>
            <a:ext cx="3756025" cy="10972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10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zh-CN" altLang="en-US" sz="2200" b="1" dirty="0">
                <a:latin typeface="Arial" panose="020B0604020202020204" pitchFamily="34" charset="0"/>
                <a:ea typeface="黑体" panose="02010609060101010101" pitchFamily="1" charset="-122"/>
              </a:rPr>
              <a:t>第一个读者阻塞在r上(已修改z)</a:t>
            </a:r>
            <a:r>
              <a:rPr lang="zh-CN" altLang="en-US" sz="2200" b="1" i="1" dirty="0">
                <a:solidFill>
                  <a:schemeClr val="fol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(有写或写等待不能读)</a:t>
            </a:r>
            <a:endParaRPr lang="zh-CN" altLang="en-US" sz="2200" b="1" i="1" dirty="0">
              <a:solidFill>
                <a:schemeClr val="fol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00000"/>
              </a:lnSpc>
            </a:pPr>
            <a:r>
              <a:rPr lang="zh-CN" altLang="en-US" sz="22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</a:t>
            </a:r>
            <a:r>
              <a:rPr lang="zh-CN" altLang="en-US" sz="2200" b="1" i="1" dirty="0">
                <a:solidFill>
                  <a:srgbClr val="FF00FF"/>
                </a:solidFill>
                <a:ea typeface="黑体" panose="02010609060101010101" pitchFamily="1" charset="-122"/>
                <a:sym typeface="+mn-ea"/>
              </a:rPr>
              <a:t>写</a:t>
            </a:r>
            <a:r>
              <a:rPr lang="zh-CN" altLang="en-US" sz="22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优先于</a:t>
            </a:r>
            <a:r>
              <a:rPr lang="zh-CN" altLang="en-US" sz="2200" b="1" i="1" dirty="0">
                <a:solidFill>
                  <a:srgbClr val="FF00FF"/>
                </a:solidFill>
                <a:ea typeface="黑体" panose="02010609060101010101" pitchFamily="1" charset="-122"/>
                <a:sym typeface="+mn-ea"/>
              </a:rPr>
              <a:t>读</a:t>
            </a:r>
            <a:r>
              <a:rPr lang="zh-CN" altLang="en-US" sz="22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）</a:t>
            </a:r>
            <a:endParaRPr lang="zh-CN" altLang="en-US" sz="2200" b="1" i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6990" name="椭圆 126989"/>
          <p:cNvSpPr/>
          <p:nvPr/>
        </p:nvSpPr>
        <p:spPr>
          <a:xfrm>
            <a:off x="1289050" y="1946275"/>
            <a:ext cx="287338" cy="2889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762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6991" name="矩形 126990"/>
          <p:cNvSpPr/>
          <p:nvPr/>
        </p:nvSpPr>
        <p:spPr>
          <a:xfrm>
            <a:off x="5321935" y="4897120"/>
            <a:ext cx="3549650" cy="762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10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zh-CN" altLang="en-US" sz="2200" b="1" dirty="0">
                <a:latin typeface="Arial" panose="020B0604020202020204" pitchFamily="34" charset="0"/>
                <a:ea typeface="黑体" panose="02010609060101010101" pitchFamily="1" charset="-122"/>
              </a:rPr>
              <a:t>其他的读者堵塞在 z上</a:t>
            </a:r>
            <a:endParaRPr lang="zh-CN" altLang="en-US" sz="22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00000"/>
              </a:lnSpc>
            </a:pPr>
            <a:r>
              <a:rPr lang="zh-CN" altLang="en-US" sz="2200" b="1" i="1" dirty="0">
                <a:latin typeface="Arial" panose="020B0604020202020204" pitchFamily="34" charset="0"/>
                <a:ea typeface="黑体" panose="02010609060101010101" pitchFamily="1" charset="-122"/>
              </a:rPr>
              <a:t>（其他读进程在</a:t>
            </a:r>
            <a:r>
              <a:rPr lang="en-US" altLang="zh-CN" sz="2200" b="1" i="1" dirty="0">
                <a:latin typeface="Arial" panose="020B0604020202020204" pitchFamily="34" charset="0"/>
                <a:ea typeface="黑体" panose="02010609060101010101" pitchFamily="1" charset="-122"/>
              </a:rPr>
              <a:t>z</a:t>
            </a:r>
            <a:r>
              <a:rPr lang="zh-CN" altLang="en-US" sz="2200" b="1" i="1" dirty="0">
                <a:latin typeface="Arial" panose="020B0604020202020204" pitchFamily="34" charset="0"/>
                <a:ea typeface="黑体" panose="02010609060101010101" pitchFamily="1" charset="-122"/>
              </a:rPr>
              <a:t>上排队）</a:t>
            </a:r>
            <a:endParaRPr lang="zh-CN" altLang="en-US" sz="22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6992" name="直接连接符 126991"/>
          <p:cNvSpPr/>
          <p:nvPr/>
        </p:nvSpPr>
        <p:spPr>
          <a:xfrm>
            <a:off x="352425" y="1873250"/>
            <a:ext cx="758825" cy="23813"/>
          </a:xfrm>
          <a:prstGeom prst="line">
            <a:avLst/>
          </a:prstGeom>
          <a:ln w="762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6993" name="矩形 126992"/>
          <p:cNvSpPr/>
          <p:nvPr/>
        </p:nvSpPr>
        <p:spPr>
          <a:xfrm>
            <a:off x="101600" y="1009650"/>
            <a:ext cx="2545080" cy="525653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6994" name="矩形 126993"/>
          <p:cNvSpPr/>
          <p:nvPr/>
        </p:nvSpPr>
        <p:spPr>
          <a:xfrm>
            <a:off x="2647315" y="1009650"/>
            <a:ext cx="2663825" cy="525653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6995" name="椭圆 126994"/>
          <p:cNvSpPr/>
          <p:nvPr/>
        </p:nvSpPr>
        <p:spPr>
          <a:xfrm>
            <a:off x="1360488" y="1512888"/>
            <a:ext cx="287337" cy="2889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762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85765" y="5808980"/>
            <a:ext cx="3549650" cy="762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100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【考虑】</a:t>
            </a:r>
            <a:r>
              <a:rPr lang="zh-CN" altLang="en-US" sz="22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在这种情况下，如果去掉</a:t>
            </a:r>
            <a:r>
              <a:rPr lang="en-US" altLang="zh-CN" sz="2200" b="1" i="1" dirty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P(z)</a:t>
            </a:r>
            <a:r>
              <a:rPr lang="zh-CN" altLang="en-US" sz="22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会怎么样？</a:t>
            </a:r>
            <a:endParaRPr lang="zh-CN" altLang="en-US" sz="2200" b="1" i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2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ldLvl="0" animBg="1"/>
      <p:bldP spid="126982" grpId="0"/>
      <p:bldP spid="126983" grpId="0"/>
      <p:bldP spid="126984" grpId="0"/>
      <p:bldP spid="126985" grpId="0"/>
      <p:bldP spid="126987" grpId="0"/>
      <p:bldP spid="126989" grpId="0"/>
      <p:bldP spid="126991" grpId="0"/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2" name="标题 12800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写者优先－算法分析</a:t>
            </a:r>
            <a:endParaRPr lang="zh-CN" altLang="en-US" dirty="0"/>
          </a:p>
        </p:txBody>
      </p:sp>
      <p:sp>
        <p:nvSpPr>
          <p:cNvPr id="128003" name="文本框 128002"/>
          <p:cNvSpPr txBox="1"/>
          <p:nvPr/>
        </p:nvSpPr>
        <p:spPr>
          <a:xfrm>
            <a:off x="3206750" y="1916113"/>
            <a:ext cx="2951163" cy="40243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P(r);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writing;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V(r);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8004" name="文本框 128003"/>
          <p:cNvSpPr txBox="1"/>
          <p:nvPr/>
        </p:nvSpPr>
        <p:spPr>
          <a:xfrm>
            <a:off x="352425" y="1700213"/>
            <a:ext cx="2663825" cy="4754562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P(z); </a:t>
            </a:r>
            <a:endParaRPr lang="zh-CN" altLang="en-US" sz="2400" b="1" i="1" dirty="0">
              <a:solidFill>
                <a:srgbClr val="66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P(r);    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endParaRPr lang="zh-CN" altLang="en-US" sz="2400" b="1" i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P(x);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V(x);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V(r);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V(z);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reading;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P(x);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V(x);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8005" name="直接连接符 128004"/>
          <p:cNvSpPr/>
          <p:nvPr/>
        </p:nvSpPr>
        <p:spPr>
          <a:xfrm>
            <a:off x="3203575" y="4508500"/>
            <a:ext cx="720725" cy="0"/>
          </a:xfrm>
          <a:prstGeom prst="line">
            <a:avLst/>
          </a:prstGeom>
          <a:ln w="762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8006" name="矩形 128005"/>
          <p:cNvSpPr/>
          <p:nvPr/>
        </p:nvSpPr>
        <p:spPr>
          <a:xfrm>
            <a:off x="712788" y="1196975"/>
            <a:ext cx="1563687" cy="519113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Reader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28007" name="矩形 128006"/>
          <p:cNvSpPr/>
          <p:nvPr/>
        </p:nvSpPr>
        <p:spPr>
          <a:xfrm>
            <a:off x="3665538" y="1268413"/>
            <a:ext cx="1366837" cy="519112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Writer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28008" name="矩形 128007"/>
          <p:cNvSpPr/>
          <p:nvPr/>
        </p:nvSpPr>
        <p:spPr>
          <a:xfrm>
            <a:off x="5940425" y="765175"/>
            <a:ext cx="3132138" cy="14808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marL="342900" lvl="0" indent="-342900" eaLnBrk="0" hangingPunct="0">
              <a:lnSpc>
                <a:spcPct val="120000"/>
              </a:lnSpc>
            </a:pPr>
            <a:r>
              <a:rPr lang="zh-CN" altLang="en-US" sz="2800" b="1" dirty="0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阻塞分析：</a:t>
            </a:r>
            <a:endParaRPr lang="zh-CN" altLang="en-US" sz="2800" b="1" dirty="0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12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. 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当一个写者</a:t>
            </a:r>
            <a:r>
              <a:rPr lang="zh-CN" altLang="en-US" sz="2400" b="1" dirty="0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写完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释放 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400" b="1" i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(写完允许写)</a:t>
            </a:r>
            <a:endParaRPr lang="zh-CN" altLang="en-US" sz="2400" b="1" i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8009" name="下箭头 128008"/>
          <p:cNvSpPr/>
          <p:nvPr/>
        </p:nvSpPr>
        <p:spPr>
          <a:xfrm>
            <a:off x="4067175" y="4076700"/>
            <a:ext cx="287338" cy="504825"/>
          </a:xfrm>
          <a:prstGeom prst="downArrow">
            <a:avLst>
              <a:gd name="adj1" fmla="val 50000"/>
              <a:gd name="adj2" fmla="val 43922"/>
            </a:avLst>
          </a:prstGeom>
          <a:solidFill>
            <a:schemeClr val="hlink">
              <a:alpha val="100000"/>
            </a:schemeClr>
          </a:solidFill>
          <a:ln w="57150" cap="flat" cmpd="sng">
            <a:solidFill>
              <a:srgbClr val="D6009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8010" name="矩形 128009"/>
          <p:cNvSpPr/>
          <p:nvPr/>
        </p:nvSpPr>
        <p:spPr>
          <a:xfrm>
            <a:off x="5940425" y="2232025"/>
            <a:ext cx="3024188" cy="9683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若有写者等待，则唤醒一个写者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8011" name="椭圆 128010"/>
          <p:cNvSpPr/>
          <p:nvPr/>
        </p:nvSpPr>
        <p:spPr>
          <a:xfrm>
            <a:off x="4067175" y="3429000"/>
            <a:ext cx="287338" cy="288925"/>
          </a:xfrm>
          <a:prstGeom prst="ellipse">
            <a:avLst/>
          </a:prstGeom>
          <a:solidFill>
            <a:srgbClr val="0000FF">
              <a:alpha val="100000"/>
            </a:srgbClr>
          </a:solidFill>
          <a:ln w="762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8012" name="矩形 128011"/>
          <p:cNvSpPr/>
          <p:nvPr/>
        </p:nvSpPr>
        <p:spPr>
          <a:xfrm>
            <a:off x="5940425" y="3186113"/>
            <a:ext cx="3132138" cy="155416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若无任何阻塞的写者,唤醒第一个读者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(最后一个写者,释放 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,</a:t>
            </a: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全部写完后才允许读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8013" name="椭圆 128012"/>
          <p:cNvSpPr/>
          <p:nvPr/>
        </p:nvSpPr>
        <p:spPr>
          <a:xfrm>
            <a:off x="1258888" y="2133600"/>
            <a:ext cx="287337" cy="288925"/>
          </a:xfrm>
          <a:prstGeom prst="ellipse">
            <a:avLst/>
          </a:prstGeom>
          <a:solidFill>
            <a:srgbClr val="0000FF">
              <a:alpha val="100000"/>
            </a:srgbClr>
          </a:solidFill>
          <a:ln w="762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8014" name="矩形 128013"/>
          <p:cNvSpPr/>
          <p:nvPr/>
        </p:nvSpPr>
        <p:spPr>
          <a:xfrm>
            <a:off x="5940425" y="4724400"/>
            <a:ext cx="3203575" cy="15541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由第一个读者唤醒其余读者(</a:t>
            </a: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没有写阻塞队列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,则 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z 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会被释放，</a:t>
            </a: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才允许读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8015" name="直接连接符 128014"/>
          <p:cNvSpPr/>
          <p:nvPr/>
        </p:nvSpPr>
        <p:spPr>
          <a:xfrm>
            <a:off x="4716463" y="5589588"/>
            <a:ext cx="758825" cy="23812"/>
          </a:xfrm>
          <a:prstGeom prst="line">
            <a:avLst/>
          </a:prstGeom>
          <a:ln w="762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8016" name="矩形 128015"/>
          <p:cNvSpPr/>
          <p:nvPr/>
        </p:nvSpPr>
        <p:spPr>
          <a:xfrm>
            <a:off x="101600" y="1196975"/>
            <a:ext cx="2916238" cy="525621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8017" name="矩形 128016"/>
          <p:cNvSpPr/>
          <p:nvPr/>
        </p:nvSpPr>
        <p:spPr>
          <a:xfrm>
            <a:off x="3017838" y="1196975"/>
            <a:ext cx="2916237" cy="525621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8018" name="椭圆 128017"/>
          <p:cNvSpPr/>
          <p:nvPr/>
        </p:nvSpPr>
        <p:spPr>
          <a:xfrm>
            <a:off x="1403350" y="1700213"/>
            <a:ext cx="287338" cy="288925"/>
          </a:xfrm>
          <a:prstGeom prst="ellipse">
            <a:avLst/>
          </a:prstGeom>
          <a:solidFill>
            <a:srgbClr val="0000FF">
              <a:alpha val="100000"/>
            </a:srgbClr>
          </a:solidFill>
          <a:ln w="762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8019" name="下箭头 128018"/>
          <p:cNvSpPr/>
          <p:nvPr/>
        </p:nvSpPr>
        <p:spPr>
          <a:xfrm>
            <a:off x="5580063" y="5229225"/>
            <a:ext cx="287337" cy="504825"/>
          </a:xfrm>
          <a:prstGeom prst="downArrow">
            <a:avLst>
              <a:gd name="adj1" fmla="val 50000"/>
              <a:gd name="adj2" fmla="val 43922"/>
            </a:avLst>
          </a:prstGeom>
          <a:solidFill>
            <a:schemeClr val="hlink">
              <a:alpha val="100000"/>
            </a:schemeClr>
          </a:solidFill>
          <a:ln w="57150" cap="flat" cmpd="sng">
            <a:solidFill>
              <a:srgbClr val="D6009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8020" name="下箭头 128019"/>
          <p:cNvSpPr/>
          <p:nvPr/>
        </p:nvSpPr>
        <p:spPr>
          <a:xfrm>
            <a:off x="1331913" y="4149725"/>
            <a:ext cx="287337" cy="504825"/>
          </a:xfrm>
          <a:prstGeom prst="downArrow">
            <a:avLst>
              <a:gd name="adj1" fmla="val 50000"/>
              <a:gd name="adj2" fmla="val 43922"/>
            </a:avLst>
          </a:prstGeom>
          <a:solidFill>
            <a:schemeClr val="hlink">
              <a:alpha val="100000"/>
            </a:schemeClr>
          </a:solidFill>
          <a:ln w="57150" cap="flat" cmpd="sng">
            <a:solidFill>
              <a:srgbClr val="D6009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8021" name="直接连接符 128020"/>
          <p:cNvSpPr/>
          <p:nvPr/>
        </p:nvSpPr>
        <p:spPr>
          <a:xfrm>
            <a:off x="395288" y="4652963"/>
            <a:ext cx="792162" cy="0"/>
          </a:xfrm>
          <a:prstGeom prst="line">
            <a:avLst/>
          </a:prstGeom>
          <a:ln w="762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8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28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2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2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2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8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8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8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8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8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8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8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8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8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28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8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/>
      <p:bldP spid="128004" grpId="0" bldLvl="0" animBg="1"/>
      <p:bldP spid="128006" grpId="0"/>
      <p:bldP spid="128007" grpId="0"/>
      <p:bldP spid="128008" grpId="0"/>
      <p:bldP spid="128010" grpId="0"/>
      <p:bldP spid="128012" grpId="0"/>
      <p:bldP spid="12801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6" name="标题 12902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写者优先－算法分析</a:t>
            </a:r>
            <a:endParaRPr lang="zh-CN" altLang="en-US" dirty="0"/>
          </a:p>
        </p:txBody>
      </p:sp>
      <p:sp>
        <p:nvSpPr>
          <p:cNvPr id="129027" name="文本框 129026"/>
          <p:cNvSpPr txBox="1"/>
          <p:nvPr/>
        </p:nvSpPr>
        <p:spPr>
          <a:xfrm>
            <a:off x="2651125" y="1813243"/>
            <a:ext cx="2951163" cy="40243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P(r);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writing;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V(r);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9028" name="文本框 129027"/>
          <p:cNvSpPr txBox="1"/>
          <p:nvPr/>
        </p:nvSpPr>
        <p:spPr>
          <a:xfrm>
            <a:off x="352425" y="1700530"/>
            <a:ext cx="2230120" cy="475488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P(z); </a:t>
            </a:r>
            <a:endParaRPr lang="zh-CN" altLang="en-US" sz="2400" b="1" i="1" dirty="0">
              <a:solidFill>
                <a:srgbClr val="66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P(r);    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endParaRPr lang="zh-CN" altLang="en-US" sz="2400" b="1" i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P(x);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V(x);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V(r);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V(z);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reading;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P(x);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V(x);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9029" name="直接连接符 129028"/>
          <p:cNvSpPr/>
          <p:nvPr/>
        </p:nvSpPr>
        <p:spPr>
          <a:xfrm>
            <a:off x="395288" y="4292600"/>
            <a:ext cx="720725" cy="0"/>
          </a:xfrm>
          <a:prstGeom prst="line">
            <a:avLst/>
          </a:prstGeom>
          <a:ln w="762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9030" name="矩形 129029"/>
          <p:cNvSpPr/>
          <p:nvPr/>
        </p:nvSpPr>
        <p:spPr>
          <a:xfrm>
            <a:off x="712788" y="1196975"/>
            <a:ext cx="1563687" cy="519113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Reader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29031" name="矩形 129030"/>
          <p:cNvSpPr/>
          <p:nvPr/>
        </p:nvSpPr>
        <p:spPr>
          <a:xfrm>
            <a:off x="3054668" y="1341438"/>
            <a:ext cx="1366837" cy="519112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Writer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29032" name="矩形 129031"/>
          <p:cNvSpPr/>
          <p:nvPr/>
        </p:nvSpPr>
        <p:spPr>
          <a:xfrm>
            <a:off x="5356225" y="765175"/>
            <a:ext cx="3787775" cy="16567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72000" tIns="72000" rIns="72000" bIns="72000" anchor="t">
            <a:spAutoFit/>
          </a:bodyPr>
          <a:p>
            <a:pPr marL="342900" lvl="0" indent="-342900" eaLnBrk="0" hangingPunct="0">
              <a:lnSpc>
                <a:spcPct val="90000"/>
              </a:lnSpc>
            </a:pPr>
            <a:r>
              <a:rPr lang="zh-CN" altLang="en-US" sz="22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阻塞分析：</a:t>
            </a:r>
            <a:endParaRPr lang="zh-CN" altLang="en-US" sz="22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90000"/>
              </a:lnSpc>
            </a:pPr>
            <a:r>
              <a:rPr lang="en-US" altLang="zh-CN" sz="22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5. </a:t>
            </a:r>
            <a:r>
              <a:rPr lang="en-US" altLang="zh-CN" sz="2200" b="1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200" b="1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既有读进程，又有写进程，但读进程优先</a:t>
            </a:r>
            <a:endParaRPr lang="zh-CN" altLang="en-US" sz="2200" b="1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90000"/>
              </a:lnSpc>
            </a:pP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当读者</a:t>
            </a:r>
            <a:r>
              <a:rPr lang="en-US" altLang="zh-CN" sz="2200" b="1"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通过</a:t>
            </a:r>
            <a:r>
              <a:rPr lang="en-US" altLang="zh-CN" sz="2200" b="1">
                <a:latin typeface="Arial" panose="020B0604020202020204" pitchFamily="34" charset="0"/>
                <a:ea typeface="黑体" panose="02010609060101010101" pitchFamily="1" charset="-122"/>
              </a:rPr>
              <a:t>V(r)</a:t>
            </a: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后</a:t>
            </a:r>
            <a:endParaRPr lang="zh-CN" altLang="en-US" sz="22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90000"/>
              </a:lnSpc>
            </a:pPr>
            <a:r>
              <a:rPr lang="en-US" altLang="zh-CN" sz="2200" b="1"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已修改</a:t>
            </a:r>
            <a:r>
              <a:rPr lang="en-US" altLang="zh-CN" sz="2200" b="1">
                <a:latin typeface="Arial" panose="020B0604020202020204" pitchFamily="34" charset="0"/>
                <a:ea typeface="黑体" panose="02010609060101010101" pitchFamily="1" charset="-122"/>
              </a:rPr>
              <a:t>z</a:t>
            </a: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en-US" altLang="zh-CN" sz="2200" b="1"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r>
              <a:rPr lang="zh-CN" altLang="en-US" sz="2200" b="1"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en-US" altLang="zh-CN" sz="2200" b="1">
                <a:latin typeface="Arial" panose="020B0604020202020204" pitchFamily="34" charset="0"/>
                <a:ea typeface="黑体" panose="02010609060101010101" pitchFamily="1" charset="-122"/>
              </a:rPr>
              <a:t>w)</a:t>
            </a:r>
            <a:endParaRPr lang="en-US" altLang="zh-CN" sz="22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9033" name="下箭头 129032"/>
          <p:cNvSpPr/>
          <p:nvPr/>
        </p:nvSpPr>
        <p:spPr>
          <a:xfrm>
            <a:off x="1187450" y="3860800"/>
            <a:ext cx="288925" cy="431800"/>
          </a:xfrm>
          <a:prstGeom prst="downArrow">
            <a:avLst>
              <a:gd name="adj1" fmla="val 50000"/>
              <a:gd name="adj2" fmla="val 37362"/>
            </a:avLst>
          </a:prstGeom>
          <a:solidFill>
            <a:schemeClr val="hlink">
              <a:alpha val="100000"/>
            </a:schemeClr>
          </a:solidFill>
          <a:ln w="57150" cap="flat" cmpd="sng">
            <a:solidFill>
              <a:srgbClr val="D6009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9034" name="矩形 129033"/>
          <p:cNvSpPr/>
          <p:nvPr/>
        </p:nvSpPr>
        <p:spPr>
          <a:xfrm>
            <a:off x="5341620" y="2345055"/>
            <a:ext cx="3751580" cy="15297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72000" tIns="72000" rIns="72000" bIns="72000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en-US" altLang="zh-CN" sz="20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若正在等待的第一位写者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先于读者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R1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到来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第一个写者阻在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上，其他写者阻在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y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上）（其他读者阻塞在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z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上）</a:t>
            </a:r>
            <a:endParaRPr lang="zh-CN" altLang="en-US" sz="20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R:  W   R1  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其他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或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endParaRPr lang="en-US" altLang="zh-CN" sz="2000" b="1">
              <a:solidFill>
                <a:srgbClr val="CC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9035" name="椭圆 129034"/>
          <p:cNvSpPr/>
          <p:nvPr/>
        </p:nvSpPr>
        <p:spPr>
          <a:xfrm>
            <a:off x="4998085" y="2614295"/>
            <a:ext cx="287338" cy="288925"/>
          </a:xfrm>
          <a:prstGeom prst="ellipse">
            <a:avLst/>
          </a:prstGeom>
          <a:solidFill>
            <a:srgbClr val="0000FF">
              <a:alpha val="100000"/>
            </a:srgbClr>
          </a:solidFill>
          <a:ln w="762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 vert="horz" wrap="none" anchor="ctr"/>
          <a:p>
            <a:pPr lvl="0" algn="ctr" eaLnBrk="0" hangingPunct="0"/>
            <a:endParaRPr sz="2000" b="1">
              <a:solidFill>
                <a:schemeClr val="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9036" name="矩形 129035"/>
          <p:cNvSpPr/>
          <p:nvPr/>
        </p:nvSpPr>
        <p:spPr>
          <a:xfrm>
            <a:off x="5374005" y="3778250"/>
            <a:ext cx="3686810" cy="4324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72000" tIns="72000" rIns="72000" bIns="72000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则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先被读者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释放</a:t>
            </a:r>
            <a:endParaRPr lang="zh-CN" altLang="en-US" sz="20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9037" name="椭圆 129036"/>
          <p:cNvSpPr/>
          <p:nvPr/>
        </p:nvSpPr>
        <p:spPr>
          <a:xfrm>
            <a:off x="3447733" y="1844358"/>
            <a:ext cx="287337" cy="288925"/>
          </a:xfrm>
          <a:prstGeom prst="ellipse">
            <a:avLst/>
          </a:prstGeom>
          <a:solidFill>
            <a:schemeClr val="hlink">
              <a:alpha val="100000"/>
            </a:schemeClr>
          </a:solidFill>
          <a:ln w="762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9038" name="矩形 129037"/>
          <p:cNvSpPr/>
          <p:nvPr/>
        </p:nvSpPr>
        <p:spPr>
          <a:xfrm>
            <a:off x="5356225" y="4088130"/>
            <a:ext cx="3788410" cy="12553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72000" tIns="72000" rIns="72000" bIns="72000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1" charset="-122"/>
              </a:rPr>
              <a:t>接着W会释放其余写者(W出写临界区,允许其他写者写临界区)，使原来阻塞在y上的写者通过y重新阻塞在w上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9039" name="矩形 129038"/>
          <p:cNvSpPr/>
          <p:nvPr/>
        </p:nvSpPr>
        <p:spPr>
          <a:xfrm>
            <a:off x="101600" y="1196975"/>
            <a:ext cx="2480945" cy="525653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9040" name="矩形 129039"/>
          <p:cNvSpPr/>
          <p:nvPr/>
        </p:nvSpPr>
        <p:spPr>
          <a:xfrm>
            <a:off x="2592705" y="1196975"/>
            <a:ext cx="2763520" cy="525653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9041" name="椭圆 129040"/>
          <p:cNvSpPr/>
          <p:nvPr/>
        </p:nvSpPr>
        <p:spPr>
          <a:xfrm>
            <a:off x="3906838" y="1844358"/>
            <a:ext cx="287337" cy="288925"/>
          </a:xfrm>
          <a:prstGeom prst="ellipse">
            <a:avLst/>
          </a:prstGeom>
          <a:solidFill>
            <a:srgbClr val="0000FF">
              <a:alpha val="100000"/>
            </a:srgbClr>
          </a:solidFill>
          <a:ln w="762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 vert="horz" wrap="none" anchor="ctr"/>
          <a:p>
            <a:pPr lvl="0" algn="ctr" eaLnBrk="0" hangingPunct="0"/>
            <a:endParaRPr sz="2400" b="1">
              <a:solidFill>
                <a:schemeClr val="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9042" name="文本框 129041"/>
          <p:cNvSpPr txBox="1"/>
          <p:nvPr/>
        </p:nvSpPr>
        <p:spPr>
          <a:xfrm>
            <a:off x="5405755" y="5343525"/>
            <a:ext cx="3687445" cy="914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1" charset="-122"/>
              </a:rPr>
              <a:t>而所有等待的读者仍然阻塞在原来的地方(有写阻塞队列,读者仍被z阻塞) 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9043" name="下箭头 129042"/>
          <p:cNvSpPr/>
          <p:nvPr/>
        </p:nvSpPr>
        <p:spPr>
          <a:xfrm>
            <a:off x="3673793" y="2997200"/>
            <a:ext cx="288925" cy="431800"/>
          </a:xfrm>
          <a:prstGeom prst="downArrow">
            <a:avLst>
              <a:gd name="adj1" fmla="val 50000"/>
              <a:gd name="adj2" fmla="val 37362"/>
            </a:avLst>
          </a:prstGeom>
          <a:solidFill>
            <a:schemeClr val="hlink">
              <a:alpha val="100000"/>
            </a:schemeClr>
          </a:solidFill>
          <a:ln w="57150" cap="flat" cmpd="sng">
            <a:solidFill>
              <a:srgbClr val="D6009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9044" name="椭圆 129043"/>
          <p:cNvSpPr/>
          <p:nvPr/>
        </p:nvSpPr>
        <p:spPr>
          <a:xfrm>
            <a:off x="1403350" y="1700213"/>
            <a:ext cx="287338" cy="288925"/>
          </a:xfrm>
          <a:prstGeom prst="ellipse">
            <a:avLst/>
          </a:prstGeom>
          <a:solidFill>
            <a:schemeClr val="hlink">
              <a:alpha val="100000"/>
            </a:schemeClr>
          </a:solidFill>
          <a:ln w="762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vert="horz" wrap="none" anchor="ctr"/>
          <a:p>
            <a:pPr lvl="0" algn="ctr" eaLnBrk="0" hangingPunct="0"/>
            <a:endParaRPr sz="2000" b="1">
              <a:solidFill>
                <a:schemeClr val="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29045" name="椭圆 129044"/>
          <p:cNvSpPr/>
          <p:nvPr/>
        </p:nvSpPr>
        <p:spPr>
          <a:xfrm>
            <a:off x="1258888" y="2133600"/>
            <a:ext cx="287337" cy="288925"/>
          </a:xfrm>
          <a:prstGeom prst="ellipse">
            <a:avLst/>
          </a:prstGeom>
          <a:solidFill>
            <a:schemeClr val="hlink">
              <a:alpha val="100000"/>
            </a:schemeClr>
          </a:solidFill>
          <a:ln w="762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vert="horz" wrap="none" anchor="ctr"/>
          <a:p>
            <a:pPr lvl="0" algn="ctr" eaLnBrk="0" hangingPunct="0"/>
            <a:endParaRPr sz="2000" b="1">
              <a:solidFill>
                <a:schemeClr val="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40255" y="6395720"/>
            <a:ext cx="6409690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100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【考虑】</a:t>
            </a:r>
            <a:r>
              <a:rPr lang="zh-CN" altLang="en-US" sz="22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在这种情况下，如果去掉</a:t>
            </a:r>
            <a:r>
              <a:rPr lang="en-US" altLang="zh-CN" sz="2200" b="1" i="1" dirty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P(z)</a:t>
            </a:r>
            <a:r>
              <a:rPr lang="zh-CN" altLang="en-US" sz="22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会怎么样？</a:t>
            </a:r>
            <a:endParaRPr lang="zh-CN" altLang="en-US" sz="2200" b="1" i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2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2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2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2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9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9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1.44509E-6 L 0.00017 0.22012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0" dur="500"/>
                                        <p:tgtEl>
                                          <p:spTgt spid="12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/>
      <p:bldP spid="129028" grpId="0" bldLvl="0" animBg="1"/>
      <p:bldP spid="129030" grpId="0"/>
      <p:bldP spid="129031" grpId="0"/>
      <p:bldP spid="129032" grpId="0"/>
      <p:bldP spid="129034" grpId="0"/>
      <p:bldP spid="129035" grpId="0" bldLvl="0" animBg="1"/>
      <p:bldP spid="129036" grpId="0"/>
      <p:bldP spid="129038" grpId="0"/>
      <p:bldP spid="129041" grpId="0" bldLvl="0" animBg="1"/>
      <p:bldP spid="129042" grpId="0"/>
      <p:bldP spid="129044" grpId="0" animBg="1"/>
      <p:bldP spid="129045" grpId="0" animBg="1"/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标题 13004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写者优先  算法分析</a:t>
            </a:r>
            <a:endParaRPr lang="zh-CN" altLang="en-US" dirty="0"/>
          </a:p>
        </p:txBody>
      </p:sp>
      <p:sp>
        <p:nvSpPr>
          <p:cNvPr id="130051" name="文本框 130050"/>
          <p:cNvSpPr txBox="1"/>
          <p:nvPr/>
        </p:nvSpPr>
        <p:spPr>
          <a:xfrm>
            <a:off x="3203575" y="1916113"/>
            <a:ext cx="2951163" cy="40243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P(r);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writing;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V(r);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52" name="文本框 130051"/>
          <p:cNvSpPr txBox="1"/>
          <p:nvPr/>
        </p:nvSpPr>
        <p:spPr>
          <a:xfrm>
            <a:off x="352425" y="1700213"/>
            <a:ext cx="2663825" cy="4754562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P(z); </a:t>
            </a:r>
            <a:endParaRPr lang="zh-CN" altLang="en-US" sz="2400" b="1" i="1" dirty="0">
              <a:solidFill>
                <a:srgbClr val="66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P(r);    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endParaRPr lang="zh-CN" altLang="en-US" sz="2400" b="1" i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P(x);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V(x);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V(r);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V(z);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reading;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P(x);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V(x);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53" name="直接连接符 130052"/>
          <p:cNvSpPr/>
          <p:nvPr/>
        </p:nvSpPr>
        <p:spPr>
          <a:xfrm>
            <a:off x="468313" y="4292600"/>
            <a:ext cx="720725" cy="0"/>
          </a:xfrm>
          <a:prstGeom prst="line">
            <a:avLst/>
          </a:prstGeom>
          <a:ln w="762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0054" name="矩形 130053"/>
          <p:cNvSpPr/>
          <p:nvPr/>
        </p:nvSpPr>
        <p:spPr>
          <a:xfrm>
            <a:off x="712788" y="1196975"/>
            <a:ext cx="1563687" cy="519113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Reader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30055" name="矩形 130054"/>
          <p:cNvSpPr/>
          <p:nvPr/>
        </p:nvSpPr>
        <p:spPr>
          <a:xfrm>
            <a:off x="3665538" y="1268413"/>
            <a:ext cx="1366837" cy="519112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Writer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30056" name="矩形 130055"/>
          <p:cNvSpPr/>
          <p:nvPr/>
        </p:nvSpPr>
        <p:spPr>
          <a:xfrm>
            <a:off x="5940425" y="765175"/>
            <a:ext cx="3203575" cy="8623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72000" tIns="72000" rIns="72000" bIns="72000" anchor="t">
            <a:spAutoFit/>
          </a:bodyPr>
          <a:p>
            <a:pPr marL="342900" lvl="0" indent="-342900" eaLnBrk="0" hangingPunct="0">
              <a:lnSpc>
                <a:spcPct val="90000"/>
              </a:lnSpc>
            </a:pPr>
            <a:r>
              <a:rPr lang="zh-CN" altLang="en-US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阻塞分析：</a:t>
            </a:r>
            <a:endParaRPr lang="zh-CN" altLang="en-US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90000"/>
              </a:lnSpc>
            </a:pPr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6.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当读者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通过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V(r)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后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57" name="下箭头 130056"/>
          <p:cNvSpPr/>
          <p:nvPr/>
        </p:nvSpPr>
        <p:spPr>
          <a:xfrm>
            <a:off x="1258888" y="3860800"/>
            <a:ext cx="288925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>
              <a:alpha val="100000"/>
            </a:schemeClr>
          </a:solidFill>
          <a:ln w="57150" cap="flat" cmpd="sng">
            <a:solidFill>
              <a:srgbClr val="D6009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30058" name="矩形 130057"/>
          <p:cNvSpPr/>
          <p:nvPr/>
        </p:nvSpPr>
        <p:spPr>
          <a:xfrm>
            <a:off x="5940425" y="1628775"/>
            <a:ext cx="3203575" cy="15297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72000" tIns="72000" rIns="72000" bIns="72000" anchor="t">
            <a:spAutoFit/>
          </a:bodyPr>
          <a:p>
            <a:pPr marL="342900" lvl="0" indent="-342900" eaLnBrk="0" hangingPunct="0">
              <a:lnSpc>
                <a:spcPct val="90000"/>
              </a:lnSpc>
            </a:pP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若读者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R1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先于正在等待的第一位写者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到来，</a:t>
            </a:r>
            <a:r>
              <a:rPr lang="zh-CN" altLang="en-US" sz="2000" b="1">
                <a:ea typeface="黑体" panose="02010609060101010101" pitchFamily="1" charset="-122"/>
                <a:sym typeface="+mn-ea"/>
              </a:rPr>
              <a:t>当读者</a:t>
            </a:r>
            <a:r>
              <a:rPr lang="en-US" altLang="zh-CN" sz="2000" b="1">
                <a:ea typeface="黑体" panose="02010609060101010101" pitchFamily="1" charset="-122"/>
                <a:sym typeface="+mn-ea"/>
              </a:rPr>
              <a:t>R</a:t>
            </a:r>
            <a:r>
              <a:rPr lang="zh-CN" altLang="en-US" sz="2000" b="1">
                <a:ea typeface="黑体" panose="02010609060101010101" pitchFamily="1" charset="-122"/>
                <a:sym typeface="+mn-ea"/>
              </a:rPr>
              <a:t>通过</a:t>
            </a:r>
            <a:r>
              <a:rPr lang="en-US" altLang="zh-CN" sz="2000" b="1">
                <a:ea typeface="黑体" panose="02010609060101010101" pitchFamily="1" charset="-122"/>
                <a:sym typeface="+mn-ea"/>
              </a:rPr>
              <a:t>V(r)</a:t>
            </a:r>
            <a:r>
              <a:rPr lang="zh-CN" altLang="en-US" sz="2000" b="1">
                <a:ea typeface="黑体" panose="02010609060101010101" pitchFamily="1" charset="-122"/>
                <a:sym typeface="+mn-ea"/>
              </a:rPr>
              <a:t>后</a:t>
            </a:r>
            <a:endParaRPr lang="zh-CN" altLang="en-US" sz="20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>
              <a:lnSpc>
                <a:spcPct val="90000"/>
              </a:lnSpc>
            </a:pPr>
            <a:r>
              <a:rPr lang="en-US" altLang="zh-CN" sz="2000" b="1">
                <a:ea typeface="黑体" panose="02010609060101010101" pitchFamily="1" charset="-122"/>
                <a:sym typeface="+mn-ea"/>
              </a:rPr>
              <a:t>    (</a:t>
            </a:r>
            <a:r>
              <a:rPr lang="zh-CN" altLang="en-US" sz="2000" b="1">
                <a:ea typeface="黑体" panose="02010609060101010101" pitchFamily="1" charset="-122"/>
                <a:sym typeface="+mn-ea"/>
              </a:rPr>
              <a:t>已修改</a:t>
            </a:r>
            <a:r>
              <a:rPr lang="en-US" altLang="zh-CN" sz="2000" b="1">
                <a:ea typeface="黑体" panose="02010609060101010101" pitchFamily="1" charset="-122"/>
                <a:sym typeface="+mn-ea"/>
              </a:rPr>
              <a:t>z</a:t>
            </a:r>
            <a:r>
              <a:rPr lang="zh-CN" altLang="en-US" sz="2000" b="1">
                <a:ea typeface="黑体" panose="02010609060101010101" pitchFamily="1" charset="-122"/>
                <a:sym typeface="+mn-ea"/>
              </a:rPr>
              <a:t>、</a:t>
            </a:r>
            <a:r>
              <a:rPr lang="en-US" altLang="zh-CN" sz="2000" b="1">
                <a:ea typeface="黑体" panose="02010609060101010101" pitchFamily="1" charset="-122"/>
                <a:sym typeface="+mn-ea"/>
              </a:rPr>
              <a:t>r</a:t>
            </a:r>
            <a:r>
              <a:rPr lang="zh-CN" altLang="en-US" sz="2000" b="1">
                <a:ea typeface="黑体" panose="02010609060101010101" pitchFamily="1" charset="-122"/>
                <a:sym typeface="+mn-ea"/>
              </a:rPr>
              <a:t>、</a:t>
            </a:r>
            <a:r>
              <a:rPr lang="en-US" altLang="zh-CN" sz="2000" b="1">
                <a:ea typeface="黑体" panose="02010609060101010101" pitchFamily="1" charset="-122"/>
                <a:sym typeface="+mn-ea"/>
              </a:rPr>
              <a:t>w)</a:t>
            </a:r>
            <a:endParaRPr lang="en-US" altLang="zh-CN" sz="20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R:  R1   W  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其他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或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endParaRPr lang="en-US" altLang="zh-CN" sz="20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59" name="椭圆 130058"/>
          <p:cNvSpPr/>
          <p:nvPr/>
        </p:nvSpPr>
        <p:spPr>
          <a:xfrm>
            <a:off x="1187450" y="2133600"/>
            <a:ext cx="287338" cy="288925"/>
          </a:xfrm>
          <a:prstGeom prst="ellipse">
            <a:avLst/>
          </a:prstGeom>
          <a:solidFill>
            <a:srgbClr val="0000FF">
              <a:alpha val="100000"/>
            </a:srgbClr>
          </a:solidFill>
          <a:ln w="762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 vert="horz" wrap="none" anchor="ctr"/>
          <a:p>
            <a:pPr lvl="0" algn="ctr" eaLnBrk="0" hangingPunct="0"/>
            <a:endParaRPr sz="2000" b="1">
              <a:solidFill>
                <a:schemeClr val="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60" name="矩形 130059"/>
          <p:cNvSpPr/>
          <p:nvPr/>
        </p:nvSpPr>
        <p:spPr>
          <a:xfrm>
            <a:off x="6011863" y="3325813"/>
            <a:ext cx="3132137" cy="966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72000" tIns="72000" rIns="72000" bIns="72000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则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R1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先被读者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释放，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R1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代替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的位置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(R1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来时还未有写阻塞队列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0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61" name="矩形 130060"/>
          <p:cNvSpPr/>
          <p:nvPr/>
        </p:nvSpPr>
        <p:spPr>
          <a:xfrm>
            <a:off x="6011863" y="4292283"/>
            <a:ext cx="3132137" cy="75406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72000" tIns="72000" rIns="72000" bIns="72000" anchor="t">
            <a:spAutoFit/>
          </a:bodyPr>
          <a:p>
            <a:pPr lvl="0" eaLnBrk="0" hangingPunct="0"/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1" charset="-122"/>
              </a:rPr>
              <a:t>原来等待z的第一位读者R2被阻塞在r上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62" name="矩形 130061"/>
          <p:cNvSpPr/>
          <p:nvPr/>
        </p:nvSpPr>
        <p:spPr>
          <a:xfrm>
            <a:off x="101600" y="1196975"/>
            <a:ext cx="2916238" cy="525621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30063" name="矩形 130062"/>
          <p:cNvSpPr/>
          <p:nvPr/>
        </p:nvSpPr>
        <p:spPr>
          <a:xfrm>
            <a:off x="3017838" y="1196975"/>
            <a:ext cx="2916237" cy="525621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30064" name="文本框 130063"/>
          <p:cNvSpPr txBox="1"/>
          <p:nvPr/>
        </p:nvSpPr>
        <p:spPr>
          <a:xfrm>
            <a:off x="6065520" y="5179060"/>
            <a:ext cx="3079115" cy="1219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但此时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R2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在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r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等待队列上必处于写者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之后成为情况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en-US" altLang="zh-CN" sz="2000" b="1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R:  W  R1  </a:t>
            </a:r>
            <a:r>
              <a:rPr lang="zh-CN" altLang="en-US" sz="2000" b="1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其他</a:t>
            </a:r>
            <a:r>
              <a:rPr lang="en-US" altLang="zh-CN" sz="2000" b="1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W</a:t>
            </a:r>
            <a:r>
              <a:rPr lang="zh-CN" altLang="en-US" sz="2000" b="1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或</a:t>
            </a:r>
            <a:r>
              <a:rPr lang="en-US" altLang="zh-CN" sz="2000" b="1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R</a:t>
            </a:r>
            <a:endParaRPr lang="en-US" altLang="zh-CN" sz="20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en-US" altLang="zh-CN" sz="20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65" name="下箭头 130064"/>
          <p:cNvSpPr/>
          <p:nvPr/>
        </p:nvSpPr>
        <p:spPr>
          <a:xfrm>
            <a:off x="1258888" y="4292600"/>
            <a:ext cx="288925" cy="360363"/>
          </a:xfrm>
          <a:prstGeom prst="downArrow">
            <a:avLst>
              <a:gd name="adj1" fmla="val 50000"/>
              <a:gd name="adj2" fmla="val 31181"/>
            </a:avLst>
          </a:prstGeom>
          <a:solidFill>
            <a:schemeClr val="hlink">
              <a:alpha val="100000"/>
            </a:schemeClr>
          </a:solidFill>
          <a:ln w="57150" cap="flat" cmpd="sng">
            <a:solidFill>
              <a:srgbClr val="D6009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30066" name="文本框 130065"/>
          <p:cNvSpPr txBox="1"/>
          <p:nvPr/>
        </p:nvSpPr>
        <p:spPr>
          <a:xfrm>
            <a:off x="6084888" y="6200458"/>
            <a:ext cx="2879725" cy="609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000" b="1">
                <a:latin typeface="Arial" panose="020B0604020202020204" pitchFamily="34" charset="0"/>
                <a:ea typeface="黑体" panose="02010609060101010101" pitchFamily="1" charset="-122"/>
              </a:rPr>
              <a:t>因此新写者到来后，最多再放行一位读者</a:t>
            </a:r>
            <a:endParaRPr lang="zh-CN" altLang="en-US" sz="20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67" name="椭圆 130066"/>
          <p:cNvSpPr/>
          <p:nvPr/>
        </p:nvSpPr>
        <p:spPr>
          <a:xfrm>
            <a:off x="1646238" y="1716088"/>
            <a:ext cx="287337" cy="288925"/>
          </a:xfrm>
          <a:prstGeom prst="ellipse">
            <a:avLst/>
          </a:prstGeom>
          <a:solidFill>
            <a:schemeClr val="hlink">
              <a:alpha val="100000"/>
            </a:schemeClr>
          </a:solidFill>
          <a:ln w="762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vert="horz" wrap="none" anchor="ctr"/>
          <a:p>
            <a:pPr lvl="0" algn="ctr" eaLnBrk="0" hangingPunct="0"/>
            <a:endParaRPr sz="2400" b="1">
              <a:solidFill>
                <a:schemeClr val="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68" name="椭圆 130067"/>
          <p:cNvSpPr/>
          <p:nvPr/>
        </p:nvSpPr>
        <p:spPr>
          <a:xfrm>
            <a:off x="1116648" y="1716088"/>
            <a:ext cx="287337" cy="288925"/>
          </a:xfrm>
          <a:prstGeom prst="ellipse">
            <a:avLst/>
          </a:prstGeom>
          <a:solidFill>
            <a:srgbClr val="0000FF">
              <a:alpha val="100000"/>
            </a:srgbClr>
          </a:solidFill>
          <a:ln w="762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 vert="horz" wrap="none" anchor="ctr"/>
          <a:p>
            <a:pPr lvl="0" algn="ctr" eaLnBrk="0" hangingPunct="0"/>
            <a:endParaRPr sz="2400" b="1">
              <a:solidFill>
                <a:schemeClr val="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0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0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0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13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0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0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248 " pathEditMode="relative" ptsTypes="AA">
                                      <p:cBhvr>
                                        <p:cTn id="93" dur="2000" fill="hold"/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/>
      <p:bldP spid="130052" grpId="0" bldLvl="0" animBg="1"/>
      <p:bldP spid="130054" grpId="0"/>
      <p:bldP spid="130055" grpId="0"/>
      <p:bldP spid="130056" grpId="0"/>
      <p:bldP spid="130058" grpId="0"/>
      <p:bldP spid="130059" grpId="0" animBg="1"/>
      <p:bldP spid="130060" grpId="0"/>
      <p:bldP spid="130061" grpId="0"/>
      <p:bldP spid="130064" grpId="0"/>
      <p:bldP spid="130066" grpId="0"/>
      <p:bldP spid="130067" grpId="0" bldLvl="0" animBg="1"/>
      <p:bldP spid="130067" grpId="1" bldLvl="0" animBg="1"/>
      <p:bldP spid="130068" grpId="0" bldLvl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标题 13004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写者优先  算法分析</a:t>
            </a:r>
            <a:endParaRPr lang="zh-CN" altLang="en-US" dirty="0"/>
          </a:p>
        </p:txBody>
      </p:sp>
      <p:sp>
        <p:nvSpPr>
          <p:cNvPr id="130051" name="文本框 130050"/>
          <p:cNvSpPr txBox="1"/>
          <p:nvPr/>
        </p:nvSpPr>
        <p:spPr>
          <a:xfrm>
            <a:off x="3203575" y="1916113"/>
            <a:ext cx="2951163" cy="40243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P(r);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writing;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wc--;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(wc=0)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V(r);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V(y);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52" name="文本框 130051"/>
          <p:cNvSpPr txBox="1"/>
          <p:nvPr/>
        </p:nvSpPr>
        <p:spPr>
          <a:xfrm>
            <a:off x="352425" y="1700213"/>
            <a:ext cx="2663825" cy="4754562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P(z); </a:t>
            </a:r>
            <a:endParaRPr lang="zh-CN" altLang="en-US" sz="2400" b="1" i="1" dirty="0">
              <a:solidFill>
                <a:srgbClr val="66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P(r);    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endParaRPr lang="zh-CN" altLang="en-US" sz="2400" b="1" i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P(x);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rc++;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(rc=1)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  V(x);  </a:t>
            </a:r>
            <a:r>
              <a:rPr lang="zh-CN" altLang="en-US" sz="2400" b="1" i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V(r);</a:t>
            </a:r>
            <a:endParaRPr lang="zh-CN" altLang="en-US" sz="2400" b="1" i="1" dirty="0">
              <a:solidFill>
                <a:srgbClr val="9933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V(z);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reading;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P(x);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rc--;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(rc=0)</a:t>
            </a:r>
            <a:r>
              <a:rPr lang="zh-CN" altLang="en-US" sz="2400" b="1" i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V(w);</a:t>
            </a:r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i="1" dirty="0">
                <a:latin typeface="Arial" panose="020B0604020202020204" pitchFamily="34" charset="0"/>
                <a:ea typeface="黑体" panose="02010609060101010101" pitchFamily="1" charset="-122"/>
              </a:rPr>
              <a:t>V(x);</a:t>
            </a:r>
            <a:endParaRPr lang="zh-CN" altLang="en-US" sz="2400" b="1" i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54" name="矩形 130053"/>
          <p:cNvSpPr/>
          <p:nvPr/>
        </p:nvSpPr>
        <p:spPr>
          <a:xfrm>
            <a:off x="712788" y="1196975"/>
            <a:ext cx="1563687" cy="519113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Reader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30055" name="矩形 130054"/>
          <p:cNvSpPr/>
          <p:nvPr/>
        </p:nvSpPr>
        <p:spPr>
          <a:xfrm>
            <a:off x="3665538" y="1268413"/>
            <a:ext cx="1366837" cy="519112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 Black" panose="020B0A04020102020204" charset="0"/>
                <a:ea typeface="黑体" panose="02010609060101010101" pitchFamily="1" charset="-122"/>
              </a:rPr>
              <a:t>Writer</a:t>
            </a:r>
            <a:endParaRPr lang="en-US" altLang="zh-CN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130056" name="矩形 130055"/>
          <p:cNvSpPr/>
          <p:nvPr/>
        </p:nvSpPr>
        <p:spPr>
          <a:xfrm>
            <a:off x="5934075" y="1196975"/>
            <a:ext cx="3203575" cy="35477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72000" tIns="72000" rIns="72000" bIns="72000" anchor="t">
            <a:spAutoFit/>
          </a:bodyPr>
          <a:p>
            <a:pPr marL="342900" lvl="0" indent="-342900" eaLnBrk="0" hangingPunct="0">
              <a:lnSpc>
                <a:spcPct val="130000"/>
              </a:lnSpc>
            </a:pPr>
            <a:r>
              <a:rPr lang="zh-CN" altLang="en-US" sz="2800" b="1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思考：</a:t>
            </a:r>
            <a:endParaRPr lang="zh-CN" altLang="en-US" sz="2800" b="1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457200" lvl="0" indent="-457200" eaLnBrk="0" hangingPunct="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读者进程中，为什么要有信号量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z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  <a:buFont typeface="+mj-ea"/>
            </a:pP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457200" lvl="0" indent="-457200" eaLnBrk="0" hangingPunct="0">
              <a:lnSpc>
                <a:spcPct val="130000"/>
              </a:lnSpc>
              <a:buFont typeface="+mj-ea"/>
              <a:buAutoNum type="circleNumDbPlain" startAt="2"/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如果读者进程中读之前的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去掉会怎么样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0062" name="矩形 130061"/>
          <p:cNvSpPr/>
          <p:nvPr/>
        </p:nvSpPr>
        <p:spPr>
          <a:xfrm>
            <a:off x="101600" y="1196975"/>
            <a:ext cx="2916238" cy="525621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30063" name="矩形 130062"/>
          <p:cNvSpPr/>
          <p:nvPr/>
        </p:nvSpPr>
        <p:spPr>
          <a:xfrm>
            <a:off x="3017838" y="1196975"/>
            <a:ext cx="2916237" cy="525621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0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/>
      <p:bldP spid="130052" grpId="0" bldLvl="0" animBg="1"/>
      <p:bldP spid="130054" grpId="0"/>
      <p:bldP spid="130055" grpId="0"/>
      <p:bldP spid="13005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标题 7680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增加： 理发师问题</a:t>
            </a:r>
            <a:endParaRPr lang="zh-CN" altLang="en-US" dirty="0"/>
          </a:p>
        </p:txBody>
      </p:sp>
      <p:sp>
        <p:nvSpPr>
          <p:cNvPr id="76803" name="矩形 76802"/>
          <p:cNvSpPr/>
          <p:nvPr/>
        </p:nvSpPr>
        <p:spPr>
          <a:xfrm>
            <a:off x="433388" y="1003300"/>
            <a:ext cx="8135937" cy="47053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>
              <a:lnSpc>
                <a:spcPct val="120000"/>
              </a:lnSpc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问题描述：  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单理发师问题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在理发店中有一位理发师、一把理发椅和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n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把供顾客等待的等待位。若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没有顾客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，理发师便在理发椅上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睡觉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。当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第一个顾客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到来时，他必须先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叫醒理发师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为其服务。当理发师正在为顾客服务时，新到来的顾客将查看是否有空闲的等待位，若有就坐下等待，若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无空闲等待位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就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离开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理发店。理发师在为当前顾客服务完时要查看是否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有等待的顾客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，若有就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继续服务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，若无就马上睡去。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标题 7782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单理发师问题</a:t>
            </a:r>
            <a:endParaRPr lang="zh-CN" altLang="en-US" dirty="0"/>
          </a:p>
        </p:txBody>
      </p:sp>
      <p:sp>
        <p:nvSpPr>
          <p:cNvPr id="77827" name="矩形 77826"/>
          <p:cNvSpPr/>
          <p:nvPr/>
        </p:nvSpPr>
        <p:spPr>
          <a:xfrm>
            <a:off x="827088" y="962025"/>
            <a:ext cx="8066087" cy="47879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/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信号量设置：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/>
            <a:r>
              <a:rPr lang="en-US" altLang="x-none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变量waiting，记录当前等待的顾客数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/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初值 waiting=0</a:t>
            </a:r>
            <a:endParaRPr lang="zh-CN" altLang="en-US" sz="2800" b="1" dirty="0">
              <a:solidFill>
                <a:schemeClr val="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/>
            <a:r>
              <a:rPr lang="en-US" altLang="x-none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mutex，用于改变waiting的值时互斥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 mutex=1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/>
            <a:r>
              <a:rPr lang="en-US" altLang="x-none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customers，用来记录等待理发的顾客数(不包括正在理发的顾客)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 customers=0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/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④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barbers，记录正在等候顾客的理发师数，其值应为0或1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 barbers=0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标题 7884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r"/>
            <a:r>
              <a:rPr lang="zh-CN" altLang="en-US" dirty="0"/>
              <a:t>理发师问题 算法</a:t>
            </a:r>
            <a:endParaRPr lang="zh-CN" altLang="en-US" dirty="0"/>
          </a:p>
        </p:txBody>
      </p:sp>
      <p:sp>
        <p:nvSpPr>
          <p:cNvPr id="78851" name="矩形 78850"/>
          <p:cNvSpPr/>
          <p:nvPr/>
        </p:nvSpPr>
        <p:spPr>
          <a:xfrm>
            <a:off x="323850" y="620713"/>
            <a:ext cx="9072563" cy="2647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1"/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barber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P(customers)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等待的顾客数为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0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就进入睡眠状态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阻塞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P(mutex);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	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获得对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waiting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的访问权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zh-CN" altLang="en-US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waiting=waiting-1;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将等待的顾客数减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V(mutex);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	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释放对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waiting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的访问权</a:t>
            </a:r>
            <a:r>
              <a:rPr lang="zh-CN" altLang="en-US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>
              <a:solidFill>
                <a:srgbClr val="6600CC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V(barbers);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	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理发师准备理发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zh-CN" altLang="en-US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理发；</a:t>
            </a:r>
            <a:endParaRPr lang="zh-CN" altLang="en-US" sz="2400" b="1">
              <a:solidFill>
                <a:srgbClr val="6600CC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52" name="矩形 78851"/>
          <p:cNvSpPr/>
          <p:nvPr/>
        </p:nvSpPr>
        <p:spPr>
          <a:xfrm>
            <a:off x="1835150" y="2997200"/>
            <a:ext cx="8137525" cy="337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1"/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customer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P(mutex);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进入临界区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if(waiting&lt;CHAIRS)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{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若没有空闲等待位就离开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waiting=waiting+1;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将等待的顾客数加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V(mutex);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释放对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waiting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的访问权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V(customers);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如果理发师在睡觉就唤醒他  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P(barbers);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若无顾客可服务理发师就睡觉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zh-CN" altLang="en-US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享受理发服务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else V(mutex);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理发店已满，不进入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53" name="矩形 78852"/>
          <p:cNvSpPr/>
          <p:nvPr/>
        </p:nvSpPr>
        <p:spPr>
          <a:xfrm>
            <a:off x="684213" y="2492375"/>
            <a:ext cx="2016125" cy="79216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none" anchor="ctr"/>
          <a:p>
            <a:pPr lvl="0" algn="ctr"/>
            <a:endParaRPr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bldLvl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标题 7987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r"/>
            <a:r>
              <a:rPr lang="zh-CN" altLang="en-US" dirty="0"/>
              <a:t>理发师问题 算法</a:t>
            </a:r>
            <a:endParaRPr lang="zh-CN" altLang="en-US" dirty="0"/>
          </a:p>
        </p:txBody>
      </p:sp>
      <p:sp>
        <p:nvSpPr>
          <p:cNvPr id="79875" name="矩形 79874"/>
          <p:cNvSpPr/>
          <p:nvPr/>
        </p:nvSpPr>
        <p:spPr>
          <a:xfrm>
            <a:off x="1835150" y="3213100"/>
            <a:ext cx="7056438" cy="3378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1"/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customer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P(mutex);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防止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顾客同坐最后一个椅子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if(waiting&lt;CHAIRS)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{ 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waiting=waiting+1;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有椅子坐，不走了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zh-CN" altLang="en-US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V(mutex);  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V(customers);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我要理发，叫醒理发师  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P(barbers);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理发师忙吗？忙就等一会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zh-CN" altLang="en-US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享受理发服务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else V(mutex);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没椅子，不剪了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9876" name="矩形 79875"/>
          <p:cNvSpPr/>
          <p:nvPr/>
        </p:nvSpPr>
        <p:spPr>
          <a:xfrm>
            <a:off x="323850" y="620713"/>
            <a:ext cx="8569325" cy="2647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1"/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barber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P(customers)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有顾客吗？没有就睡觉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P(mutex);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	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来顾客了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zh-CN" altLang="en-US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waiting=waiting-1;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V(mutex);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	</a:t>
            </a:r>
            <a:endParaRPr lang="en-US" altLang="zh-CN" sz="2400" b="1">
              <a:solidFill>
                <a:srgbClr val="6600CC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zh-CN" altLang="en-US" sz="24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理发；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理完一个可以理下一个了 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/>
            <a:r>
              <a:rPr lang="en-US" altLang="zh-CN" sz="24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V(barbers);</a:t>
            </a:r>
            <a:r>
              <a:rPr lang="en-US" altLang="zh-CN" sz="2400" b="1">
                <a:solidFill>
                  <a:srgbClr val="66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//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barbers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初值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=0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则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V(barbers)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在理发之前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9877" name="矩形 79876"/>
          <p:cNvSpPr/>
          <p:nvPr/>
        </p:nvSpPr>
        <p:spPr>
          <a:xfrm>
            <a:off x="684213" y="2492375"/>
            <a:ext cx="2016125" cy="79216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none" anchor="ctr"/>
          <a:p>
            <a:pPr lvl="0" algn="ctr"/>
            <a:endParaRPr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9878" name="椭圆 79877"/>
          <p:cNvSpPr/>
          <p:nvPr/>
        </p:nvSpPr>
        <p:spPr>
          <a:xfrm>
            <a:off x="6804025" y="765175"/>
            <a:ext cx="2159000" cy="1439863"/>
          </a:xfrm>
          <a:prstGeom prst="ellipse">
            <a:avLst/>
          </a:prstGeom>
          <a:solidFill>
            <a:srgbClr val="0000FF">
              <a:alpha val="100000"/>
            </a:srgbClr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vert="horz" wrap="none" anchor="ctr"/>
          <a:p>
            <a:pPr lvl="0" algn="ctr"/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考虑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/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多理发师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 bldLvl="0" animBg="1"/>
      <p:bldP spid="7987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740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2</a:t>
            </a:r>
            <a:r>
              <a:rPr lang="zh-CN" altLang="en-US" dirty="0"/>
              <a:t>.3操作系统关注的问题</a:t>
            </a:r>
            <a:endParaRPr lang="zh-CN" altLang="en-US" dirty="0"/>
          </a:p>
        </p:txBody>
      </p:sp>
      <p:sp>
        <p:nvSpPr>
          <p:cNvPr id="17411" name="文本占位符 1741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20000"/>
              </a:lnSpc>
            </a:pPr>
            <a:r>
              <a:rPr lang="zh-CN" altLang="en-US" dirty="0"/>
              <a:t>并发会带来的设计和管理问题</a:t>
            </a:r>
            <a:endParaRPr lang="zh-CN" altLang="en-US" dirty="0"/>
          </a:p>
          <a:p>
            <a:pPr>
              <a:lnSpc>
                <a:spcPct val="120000"/>
              </a:lnSpc>
              <a:buAutoNum type="arabicPeriod"/>
            </a:pPr>
            <a:r>
              <a:rPr lang="zh-CN" altLang="en-US" dirty="0"/>
              <a:t>能跟踪不同的进程（PCB）</a:t>
            </a:r>
            <a:endParaRPr lang="zh-CN" altLang="en-US" dirty="0"/>
          </a:p>
          <a:p>
            <a:pPr>
              <a:lnSpc>
                <a:spcPct val="120000"/>
              </a:lnSpc>
              <a:buAutoNum type="arabicPeriod"/>
            </a:pPr>
            <a:r>
              <a:rPr lang="zh-CN" altLang="en-US" dirty="0"/>
              <a:t>为并发进程分配和释放资源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处理器时间(调度)、存储器、文件、I/O设备</a:t>
            </a:r>
            <a:endParaRPr lang="zh-CN" altLang="en-US" dirty="0"/>
          </a:p>
          <a:p>
            <a:pPr>
              <a:lnSpc>
                <a:spcPct val="120000"/>
              </a:lnSpc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进程的保护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buAutoNum type="arabicPeriod"/>
            </a:pPr>
            <a:r>
              <a:rPr lang="zh-CN" altLang="en-US" dirty="0">
                <a:solidFill>
                  <a:srgbClr val="FF00FF"/>
                </a:solidFill>
              </a:rPr>
              <a:t>一个进程的功能和输出结果必须与执行速度无关</a:t>
            </a:r>
            <a:r>
              <a:rPr lang="zh-CN" altLang="en-US" dirty="0">
                <a:solidFill>
                  <a:srgbClr val="FF0066"/>
                </a:solidFill>
              </a:rPr>
              <a:t>（进程同步，</a:t>
            </a:r>
            <a:r>
              <a:rPr lang="zh-CN" altLang="en-US" dirty="0">
                <a:solidFill>
                  <a:srgbClr val="0000FF"/>
                </a:solidFill>
              </a:rPr>
              <a:t>可再现性</a:t>
            </a:r>
            <a:r>
              <a:rPr lang="zh-CN" altLang="en-US" dirty="0">
                <a:solidFill>
                  <a:srgbClr val="FF0066"/>
                </a:solidFill>
              </a:rPr>
              <a:t>）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P128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4" name="标题 131073"/>
          <p:cNvSpPr>
            <a:spLocks noGrp="1"/>
          </p:cNvSpPr>
          <p:nvPr>
            <p:ph type="title"/>
          </p:nvPr>
        </p:nvSpPr>
        <p:spPr>
          <a:xfrm>
            <a:off x="468313" y="333375"/>
            <a:ext cx="8229600" cy="1143000"/>
          </a:xfrm>
        </p:spPr>
        <p:txBody>
          <a:bodyPr anchor="ctr"/>
          <a:p>
            <a:r>
              <a:rPr lang="zh-CN" altLang="en-US"/>
              <a:t>信号量思考题</a:t>
            </a:r>
            <a:endParaRPr lang="zh-CN" altLang="en-US"/>
          </a:p>
        </p:txBody>
      </p:sp>
      <p:sp>
        <p:nvSpPr>
          <p:cNvPr id="131075" name="文本框 131074"/>
          <p:cNvSpPr txBox="1"/>
          <p:nvPr/>
        </p:nvSpPr>
        <p:spPr>
          <a:xfrm>
            <a:off x="323850" y="1268413"/>
            <a:ext cx="9288463" cy="4270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1.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用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P.V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操作解决下图之同步问题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: (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各进程只执行一次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31076" name="组合 131075"/>
          <p:cNvGrpSpPr/>
          <p:nvPr/>
        </p:nvGrpSpPr>
        <p:grpSpPr>
          <a:xfrm>
            <a:off x="1619250" y="1989138"/>
            <a:ext cx="7086600" cy="2592387"/>
            <a:chOff x="0" y="0"/>
            <a:chExt cx="4464" cy="1633"/>
          </a:xfrm>
        </p:grpSpPr>
        <p:sp>
          <p:nvSpPr>
            <p:cNvPr id="131077" name="矩形 131076"/>
            <p:cNvSpPr/>
            <p:nvPr/>
          </p:nvSpPr>
          <p:spPr>
            <a:xfrm>
              <a:off x="0" y="91"/>
              <a:ext cx="4464" cy="1542"/>
            </a:xfrm>
            <a:prstGeom prst="rect">
              <a:avLst/>
            </a:prstGeom>
            <a:solidFill>
              <a:srgbClr val="CC9900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131078" name="矩形 131077"/>
            <p:cNvSpPr/>
            <p:nvPr/>
          </p:nvSpPr>
          <p:spPr>
            <a:xfrm>
              <a:off x="345" y="646"/>
              <a:ext cx="624" cy="336"/>
            </a:xfrm>
            <a:prstGeom prst="rect">
              <a:avLst/>
            </a:prstGeom>
            <a:solidFill>
              <a:schemeClr val="accent1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131079" name="矩形 131078"/>
            <p:cNvSpPr/>
            <p:nvPr/>
          </p:nvSpPr>
          <p:spPr>
            <a:xfrm>
              <a:off x="1401" y="646"/>
              <a:ext cx="624" cy="336"/>
            </a:xfrm>
            <a:prstGeom prst="rect">
              <a:avLst/>
            </a:prstGeom>
            <a:solidFill>
              <a:schemeClr val="accent1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131080" name="矩形 131079"/>
            <p:cNvSpPr/>
            <p:nvPr/>
          </p:nvSpPr>
          <p:spPr>
            <a:xfrm>
              <a:off x="2505" y="646"/>
              <a:ext cx="624" cy="336"/>
            </a:xfrm>
            <a:prstGeom prst="rect">
              <a:avLst/>
            </a:prstGeom>
            <a:solidFill>
              <a:schemeClr val="accent1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131081" name="矩形 131080"/>
            <p:cNvSpPr/>
            <p:nvPr/>
          </p:nvSpPr>
          <p:spPr>
            <a:xfrm>
              <a:off x="3609" y="646"/>
              <a:ext cx="624" cy="336"/>
            </a:xfrm>
            <a:prstGeom prst="rect">
              <a:avLst/>
            </a:prstGeom>
            <a:solidFill>
              <a:schemeClr val="accent1"/>
            </a:solidFill>
            <a:ln w="9525" cap="flat" cmpd="sng"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131082" name="未知"/>
            <p:cNvSpPr/>
            <p:nvPr/>
          </p:nvSpPr>
          <p:spPr>
            <a:xfrm>
              <a:off x="537" y="502"/>
              <a:ext cx="1056" cy="144"/>
            </a:xfrm>
            <a:custGeom>
              <a:avLst/>
              <a:gdLst/>
              <a:ahLst/>
              <a:cxnLst/>
              <a:pathLst>
                <a:path w="1296" h="168">
                  <a:moveTo>
                    <a:pt x="0" y="168"/>
                  </a:moveTo>
                  <a:cubicBezTo>
                    <a:pt x="188" y="108"/>
                    <a:pt x="376" y="48"/>
                    <a:pt x="528" y="24"/>
                  </a:cubicBezTo>
                  <a:cubicBezTo>
                    <a:pt x="680" y="0"/>
                    <a:pt x="784" y="0"/>
                    <a:pt x="912" y="24"/>
                  </a:cubicBezTo>
                  <a:cubicBezTo>
                    <a:pt x="1040" y="48"/>
                    <a:pt x="1224" y="144"/>
                    <a:pt x="1296" y="168"/>
                  </a:cubicBezTo>
                </a:path>
              </a:pathLst>
            </a:custGeom>
            <a:noFill/>
            <a:ln w="38100" cap="flat" cmpd="sng">
              <a:solidFill>
                <a:srgbClr val="0000CC"/>
              </a:solidFill>
              <a:prstDash val="solid"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131083" name="未知"/>
            <p:cNvSpPr/>
            <p:nvPr/>
          </p:nvSpPr>
          <p:spPr>
            <a:xfrm>
              <a:off x="1689" y="502"/>
              <a:ext cx="1056" cy="144"/>
            </a:xfrm>
            <a:custGeom>
              <a:avLst/>
              <a:gdLst/>
              <a:ahLst/>
              <a:cxnLst/>
              <a:pathLst>
                <a:path w="1296" h="168">
                  <a:moveTo>
                    <a:pt x="0" y="168"/>
                  </a:moveTo>
                  <a:cubicBezTo>
                    <a:pt x="188" y="108"/>
                    <a:pt x="376" y="48"/>
                    <a:pt x="528" y="24"/>
                  </a:cubicBezTo>
                  <a:cubicBezTo>
                    <a:pt x="680" y="0"/>
                    <a:pt x="784" y="0"/>
                    <a:pt x="912" y="24"/>
                  </a:cubicBezTo>
                  <a:cubicBezTo>
                    <a:pt x="1040" y="48"/>
                    <a:pt x="1224" y="144"/>
                    <a:pt x="1296" y="168"/>
                  </a:cubicBezTo>
                </a:path>
              </a:pathLst>
            </a:custGeom>
            <a:noFill/>
            <a:ln w="38100" cap="flat" cmpd="sng">
              <a:solidFill>
                <a:srgbClr val="0000CC"/>
              </a:solidFill>
              <a:prstDash val="solid"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131084" name="未知"/>
            <p:cNvSpPr/>
            <p:nvPr/>
          </p:nvSpPr>
          <p:spPr>
            <a:xfrm>
              <a:off x="2937" y="502"/>
              <a:ext cx="1056" cy="144"/>
            </a:xfrm>
            <a:custGeom>
              <a:avLst/>
              <a:gdLst/>
              <a:ahLst/>
              <a:cxnLst/>
              <a:pathLst>
                <a:path w="1296" h="168">
                  <a:moveTo>
                    <a:pt x="0" y="168"/>
                  </a:moveTo>
                  <a:cubicBezTo>
                    <a:pt x="188" y="108"/>
                    <a:pt x="376" y="48"/>
                    <a:pt x="528" y="24"/>
                  </a:cubicBezTo>
                  <a:cubicBezTo>
                    <a:pt x="680" y="0"/>
                    <a:pt x="784" y="0"/>
                    <a:pt x="912" y="24"/>
                  </a:cubicBezTo>
                  <a:cubicBezTo>
                    <a:pt x="1040" y="48"/>
                    <a:pt x="1224" y="144"/>
                    <a:pt x="1296" y="168"/>
                  </a:cubicBezTo>
                </a:path>
              </a:pathLst>
            </a:custGeom>
            <a:noFill/>
            <a:ln w="38100" cap="flat" cmpd="sng">
              <a:solidFill>
                <a:srgbClr val="0000CC"/>
              </a:solidFill>
              <a:prstDash val="solid"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/>
            <a:p>
              <a:endParaRPr lang="zh-CN" altLang="en-US"/>
            </a:p>
          </p:txBody>
        </p:sp>
        <p:sp>
          <p:nvSpPr>
            <p:cNvPr id="131085" name="文本框 131084"/>
            <p:cNvSpPr txBox="1"/>
            <p:nvPr/>
          </p:nvSpPr>
          <p:spPr>
            <a:xfrm>
              <a:off x="907" y="0"/>
              <a:ext cx="576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2" charset="0"/>
                  <a:ea typeface="宋体" panose="02010600030101010101" pitchFamily="2" charset="-122"/>
                </a:rPr>
                <a:t>out</a:t>
              </a:r>
              <a:endParaRPr lang="en-US" altLang="zh-CN" sz="3200" b="1">
                <a:solidFill>
                  <a:schemeClr val="bg1"/>
                </a:solidFill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31086" name="文本框 131085"/>
            <p:cNvSpPr txBox="1"/>
            <p:nvPr/>
          </p:nvSpPr>
          <p:spPr>
            <a:xfrm>
              <a:off x="1929" y="22"/>
              <a:ext cx="72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2" charset="0"/>
                  <a:ea typeface="宋体" panose="02010600030101010101" pitchFamily="2" charset="-122"/>
                </a:rPr>
                <a:t>copy</a:t>
              </a:r>
              <a:endParaRPr lang="en-US" altLang="zh-CN" sz="3200" b="1">
                <a:solidFill>
                  <a:schemeClr val="bg1"/>
                </a:solidFill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31087" name="文本框 131086"/>
            <p:cNvSpPr txBox="1"/>
            <p:nvPr/>
          </p:nvSpPr>
          <p:spPr>
            <a:xfrm>
              <a:off x="3129" y="22"/>
              <a:ext cx="576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2" charset="0"/>
                  <a:ea typeface="宋体" panose="02010600030101010101" pitchFamily="2" charset="-122"/>
                </a:rPr>
                <a:t>in</a:t>
              </a:r>
              <a:endParaRPr lang="en-US" altLang="zh-CN" sz="3200" b="1">
                <a:solidFill>
                  <a:schemeClr val="bg1"/>
                </a:solidFill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31088" name="文本框 131087"/>
            <p:cNvSpPr txBox="1"/>
            <p:nvPr/>
          </p:nvSpPr>
          <p:spPr>
            <a:xfrm>
              <a:off x="441" y="1174"/>
              <a:ext cx="384" cy="410"/>
            </a:xfrm>
            <a:prstGeom prst="rect">
              <a:avLst/>
            </a:prstGeom>
            <a:noFill/>
            <a:ln w="9525" cap="flat" cmpd="sng">
              <a:solidFill>
                <a:srgbClr val="0000CC"/>
              </a:solidFill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>
              <a:spAutoFit/>
              <a:flatTx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3600" b="1">
                  <a:solidFill>
                    <a:schemeClr val="bg1"/>
                  </a:solidFill>
                  <a:latin typeface="Arial Black" panose="020B0A04020102020204" charset="0"/>
                  <a:ea typeface="宋体" panose="02010600030101010101" pitchFamily="2" charset="-122"/>
                </a:rPr>
                <a:t>d</a:t>
              </a:r>
              <a:endParaRPr lang="en-US" altLang="zh-CN" sz="3600" b="1">
                <a:solidFill>
                  <a:schemeClr val="bg1"/>
                </a:solidFill>
                <a:latin typeface="Arial Black" panose="020B0A04020102020204" charset="0"/>
                <a:ea typeface="宋体" panose="02010600030101010101" pitchFamily="2" charset="-122"/>
              </a:endParaRPr>
            </a:p>
          </p:txBody>
        </p:sp>
        <p:sp>
          <p:nvSpPr>
            <p:cNvPr id="131089" name="文本框 131088"/>
            <p:cNvSpPr txBox="1"/>
            <p:nvPr/>
          </p:nvSpPr>
          <p:spPr>
            <a:xfrm>
              <a:off x="1497" y="1174"/>
              <a:ext cx="384" cy="410"/>
            </a:xfrm>
            <a:prstGeom prst="rect">
              <a:avLst/>
            </a:prstGeom>
            <a:noFill/>
            <a:ln w="9525" cap="flat" cmpd="sng">
              <a:solidFill>
                <a:srgbClr val="0000CC"/>
              </a:solidFill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>
              <a:spAutoFit/>
              <a:flatTx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3600" b="1">
                  <a:solidFill>
                    <a:schemeClr val="bg1"/>
                  </a:solidFill>
                  <a:latin typeface="Arial Black" panose="020B0A04020102020204" charset="0"/>
                  <a:ea typeface="宋体" panose="02010600030101010101" pitchFamily="2" charset="-122"/>
                </a:rPr>
                <a:t>c</a:t>
              </a:r>
              <a:endParaRPr lang="en-US" altLang="zh-CN" sz="3600" b="1">
                <a:solidFill>
                  <a:schemeClr val="bg1"/>
                </a:solidFill>
                <a:latin typeface="Arial Black" panose="020B0A04020102020204" charset="0"/>
                <a:ea typeface="宋体" panose="02010600030101010101" pitchFamily="2" charset="-122"/>
              </a:endParaRPr>
            </a:p>
          </p:txBody>
        </p:sp>
        <p:sp>
          <p:nvSpPr>
            <p:cNvPr id="131090" name="文本框 131089"/>
            <p:cNvSpPr txBox="1"/>
            <p:nvPr/>
          </p:nvSpPr>
          <p:spPr>
            <a:xfrm>
              <a:off x="2553" y="1174"/>
              <a:ext cx="384" cy="410"/>
            </a:xfrm>
            <a:prstGeom prst="rect">
              <a:avLst/>
            </a:prstGeom>
            <a:noFill/>
            <a:ln w="9525" cap="flat" cmpd="sng">
              <a:solidFill>
                <a:srgbClr val="0000CC"/>
              </a:solidFill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>
              <a:spAutoFit/>
              <a:flatTx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3600" b="1">
                  <a:solidFill>
                    <a:schemeClr val="bg1"/>
                  </a:solidFill>
                  <a:latin typeface="Arial Black" panose="020B0A04020102020204" charset="0"/>
                  <a:ea typeface="宋体" panose="02010600030101010101" pitchFamily="2" charset="-122"/>
                </a:rPr>
                <a:t>b</a:t>
              </a:r>
              <a:endParaRPr lang="en-US" altLang="zh-CN" sz="3600" b="1">
                <a:solidFill>
                  <a:schemeClr val="bg1"/>
                </a:solidFill>
                <a:latin typeface="Arial Black" panose="020B0A04020102020204" charset="0"/>
                <a:ea typeface="宋体" panose="02010600030101010101" pitchFamily="2" charset="-122"/>
              </a:endParaRPr>
            </a:p>
          </p:txBody>
        </p:sp>
        <p:sp>
          <p:nvSpPr>
            <p:cNvPr id="131091" name="文本框 131090"/>
            <p:cNvSpPr txBox="1"/>
            <p:nvPr/>
          </p:nvSpPr>
          <p:spPr>
            <a:xfrm>
              <a:off x="3609" y="1174"/>
              <a:ext cx="384" cy="410"/>
            </a:xfrm>
            <a:prstGeom prst="rect">
              <a:avLst/>
            </a:prstGeom>
            <a:noFill/>
            <a:ln w="9525" cap="flat" cmpd="sng">
              <a:solidFill>
                <a:srgbClr val="0000CC"/>
              </a:solidFill>
              <a:prstDash val="solid"/>
              <a:miter/>
              <a:headEnd type="none" w="med" len="med"/>
              <a:tailEnd type="none" w="med" len="med"/>
            </a:ln>
            <a:scene3d>
              <a:camera prst="legacyObliqueTopRight">
                <a:rot lat="0" lon="0" rev="0"/>
              </a:camera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rgbClr val="66CCFF"/>
              </a:extrusionClr>
            </a:sp3d>
          </p:spPr>
          <p:txBody>
            <a:bodyPr>
              <a:spAutoFit/>
              <a:flatTx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3600" b="1">
                  <a:solidFill>
                    <a:schemeClr val="bg1"/>
                  </a:solidFill>
                  <a:latin typeface="Arial Black" panose="020B0A04020102020204" charset="0"/>
                  <a:ea typeface="宋体" panose="02010600030101010101" pitchFamily="2" charset="-122"/>
                </a:rPr>
                <a:t>a</a:t>
              </a:r>
              <a:endParaRPr lang="en-US" altLang="zh-CN" sz="3600" b="1">
                <a:solidFill>
                  <a:schemeClr val="bg1"/>
                </a:solidFill>
                <a:latin typeface="Arial Black" panose="020B0A0402010202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1092" name="组合 131091"/>
          <p:cNvGrpSpPr/>
          <p:nvPr/>
        </p:nvGrpSpPr>
        <p:grpSpPr>
          <a:xfrm>
            <a:off x="1042988" y="4508500"/>
            <a:ext cx="7488237" cy="1708150"/>
            <a:chOff x="0" y="0"/>
            <a:chExt cx="4717" cy="1076"/>
          </a:xfrm>
        </p:grpSpPr>
        <p:sp>
          <p:nvSpPr>
            <p:cNvPr id="131093" name="文本框 131092"/>
            <p:cNvSpPr txBox="1"/>
            <p:nvPr/>
          </p:nvSpPr>
          <p:spPr>
            <a:xfrm>
              <a:off x="0" y="0"/>
              <a:ext cx="725" cy="80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lvl="0" eaLnBrk="0" hangingPunct="0"/>
              <a:r>
                <a:rPr lang="en-US" altLang="zh-CN" sz="2800" b="1">
                  <a:solidFill>
                    <a:srgbClr val="FF00FF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  in</a:t>
              </a:r>
              <a:endPara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b:=a;</a:t>
              </a:r>
              <a:endParaRPr lang="en-US" altLang="zh-CN" sz="28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V(S1);</a:t>
              </a:r>
              <a:endParaRPr lang="en-US" altLang="zh-CN" sz="28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31094" name="文本框 131093"/>
            <p:cNvSpPr txBox="1"/>
            <p:nvPr/>
          </p:nvSpPr>
          <p:spPr>
            <a:xfrm>
              <a:off x="1134" y="0"/>
              <a:ext cx="725" cy="107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lvl="0" eaLnBrk="0" hangingPunct="0"/>
              <a:r>
                <a:rPr lang="en-US" altLang="zh-CN" sz="2800" b="1">
                  <a:solidFill>
                    <a:srgbClr val="FF00FF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copy</a:t>
              </a:r>
              <a:endPara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P(S1);</a:t>
              </a:r>
              <a:endPara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c:=b;</a:t>
              </a:r>
              <a:endParaRPr lang="en-US" altLang="zh-CN" sz="28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V(S2);</a:t>
              </a:r>
              <a:endParaRPr lang="en-US" altLang="zh-CN" sz="28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31095" name="文本框 131094"/>
            <p:cNvSpPr txBox="1"/>
            <p:nvPr/>
          </p:nvSpPr>
          <p:spPr>
            <a:xfrm>
              <a:off x="2268" y="46"/>
              <a:ext cx="725" cy="80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lvl="0" eaLnBrk="0" hangingPunct="0"/>
              <a:r>
                <a:rPr lang="en-US" altLang="zh-CN" sz="2800" b="1">
                  <a:solidFill>
                    <a:srgbClr val="FF00FF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out</a:t>
              </a:r>
              <a:endPara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P(S2); d:=c;</a:t>
              </a:r>
              <a:endParaRPr lang="en-US" altLang="zh-CN" sz="28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31096" name="文本框 131095"/>
            <p:cNvSpPr txBox="1"/>
            <p:nvPr/>
          </p:nvSpPr>
          <p:spPr>
            <a:xfrm>
              <a:off x="3356" y="46"/>
              <a:ext cx="1361" cy="53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zh-CN" altLang="en-US" sz="2800" b="1">
                  <a:latin typeface="Arial" panose="020B0604020202020204" pitchFamily="34" charset="0"/>
                  <a:ea typeface="黑体" panose="02010609060101010101" pitchFamily="1" charset="-122"/>
                </a:rPr>
                <a:t>初值</a:t>
              </a:r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S1=S2=0</a:t>
              </a:r>
              <a:endParaRPr lang="en-US" altLang="zh-CN" sz="28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131097" name="矩形 131096"/>
          <p:cNvSpPr/>
          <p:nvPr/>
        </p:nvSpPr>
        <p:spPr>
          <a:xfrm>
            <a:off x="6732588" y="2925763"/>
            <a:ext cx="642937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1098" name="矩形 131097"/>
          <p:cNvSpPr/>
          <p:nvPr/>
        </p:nvSpPr>
        <p:spPr>
          <a:xfrm>
            <a:off x="4932363" y="2925763"/>
            <a:ext cx="642937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1099" name="矩形 131098"/>
          <p:cNvSpPr/>
          <p:nvPr/>
        </p:nvSpPr>
        <p:spPr>
          <a:xfrm>
            <a:off x="3203575" y="2925763"/>
            <a:ext cx="642938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0" hangingPunct="0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endParaRPr lang="en-US" altLang="zh-CN" sz="36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1100" name="文本框 131099"/>
          <p:cNvSpPr txBox="1"/>
          <p:nvPr/>
        </p:nvSpPr>
        <p:spPr>
          <a:xfrm>
            <a:off x="5795963" y="4581525"/>
            <a:ext cx="3348037" cy="18002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问题：  若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3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个进程是循环执行的，则有数据丢失或重复操作</a:t>
            </a:r>
            <a:endParaRPr lang="zh-CN" altLang="en-US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1101" name="文本框 131100"/>
          <p:cNvSpPr txBox="1"/>
          <p:nvPr/>
        </p:nvSpPr>
        <p:spPr>
          <a:xfrm>
            <a:off x="250825" y="2708275"/>
            <a:ext cx="1512888" cy="17526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前驱关系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初值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S1=0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S2=0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31102" name="组合 131101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31103" name="椭圆 131102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31104" name="文本框 131103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0" dur="500"/>
                                        <p:tgtEl>
                                          <p:spTgt spid="13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0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1100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1100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/>
      <p:bldP spid="131097" grpId="0"/>
      <p:bldP spid="131098" grpId="0"/>
      <p:bldP spid="131099" grpId="0"/>
      <p:bldP spid="13110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8" name="标题 132097"/>
          <p:cNvSpPr>
            <a:spLocks noGrp="1"/>
          </p:cNvSpPr>
          <p:nvPr>
            <p:ph type="title"/>
          </p:nvPr>
        </p:nvSpPr>
        <p:spPr>
          <a:xfrm>
            <a:off x="468313" y="333375"/>
            <a:ext cx="8229600" cy="1143000"/>
          </a:xfrm>
        </p:spPr>
        <p:txBody>
          <a:bodyPr anchor="ctr"/>
          <a:p>
            <a:r>
              <a:rPr lang="zh-CN" altLang="en-US"/>
              <a:t>信号量思考题</a:t>
            </a:r>
            <a:endParaRPr lang="zh-CN" altLang="en-US"/>
          </a:p>
        </p:txBody>
      </p:sp>
      <p:sp>
        <p:nvSpPr>
          <p:cNvPr id="132099" name="文本框 132098"/>
          <p:cNvSpPr txBox="1"/>
          <p:nvPr/>
        </p:nvSpPr>
        <p:spPr>
          <a:xfrm>
            <a:off x="1042988" y="2636838"/>
            <a:ext cx="1150937" cy="22336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in</a:t>
            </a:r>
            <a:endParaRPr lang="en-US" altLang="zh-CN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en-US" altLang="zh-CN" sz="10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①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t:=g;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V(S1);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2100" name="文本框 132099"/>
          <p:cNvSpPr txBox="1"/>
          <p:nvPr/>
        </p:nvSpPr>
        <p:spPr>
          <a:xfrm>
            <a:off x="2843213" y="2636838"/>
            <a:ext cx="1150937" cy="32591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copy</a:t>
            </a:r>
            <a:endParaRPr lang="en-US" altLang="zh-CN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en-US" altLang="zh-CN" sz="10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P(S1);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s:=t;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V(S2);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2101" name="文本框 132100"/>
          <p:cNvSpPr txBox="1"/>
          <p:nvPr/>
        </p:nvSpPr>
        <p:spPr>
          <a:xfrm>
            <a:off x="4643438" y="2636838"/>
            <a:ext cx="1150937" cy="22336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out</a:t>
            </a:r>
            <a:endParaRPr lang="en-US" altLang="zh-CN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en-US" altLang="zh-CN" sz="10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P(S2); f:=s;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④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2102" name="文本框 132101"/>
          <p:cNvSpPr txBox="1"/>
          <p:nvPr/>
        </p:nvSpPr>
        <p:spPr>
          <a:xfrm>
            <a:off x="6370638" y="2636838"/>
            <a:ext cx="2160587" cy="10255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初值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S1=S2=0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2103" name="文本框 132102"/>
          <p:cNvSpPr txBox="1"/>
          <p:nvPr/>
        </p:nvSpPr>
        <p:spPr>
          <a:xfrm>
            <a:off x="1042988" y="2636838"/>
            <a:ext cx="1150937" cy="22336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in</a:t>
            </a:r>
            <a:endParaRPr lang="en-US" altLang="zh-CN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en-US" altLang="zh-CN" sz="10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P(S3)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b:=a;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V(S1);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2104" name="文本框 132103"/>
          <p:cNvSpPr txBox="1"/>
          <p:nvPr/>
        </p:nvSpPr>
        <p:spPr>
          <a:xfrm>
            <a:off x="2771775" y="2636838"/>
            <a:ext cx="1150938" cy="32591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copy</a:t>
            </a:r>
            <a:endParaRPr lang="en-US" altLang="zh-CN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en-US" altLang="zh-CN" sz="10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P(S1);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P(S4)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c:=b;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V(S3)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V(S2);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2105" name="文本框 132104"/>
          <p:cNvSpPr txBox="1"/>
          <p:nvPr/>
        </p:nvSpPr>
        <p:spPr>
          <a:xfrm>
            <a:off x="4572000" y="2636838"/>
            <a:ext cx="1150938" cy="22336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out</a:t>
            </a:r>
            <a:endParaRPr lang="en-US" altLang="zh-CN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en-US" altLang="zh-CN" sz="10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P(S2); d:=c;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V(S4)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2106" name="文本框 132105"/>
          <p:cNvSpPr txBox="1"/>
          <p:nvPr/>
        </p:nvSpPr>
        <p:spPr>
          <a:xfrm>
            <a:off x="6372225" y="3716338"/>
            <a:ext cx="2160588" cy="10255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初值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S3=S4=1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2107" name="文本框 132106"/>
          <p:cNvSpPr txBox="1"/>
          <p:nvPr/>
        </p:nvSpPr>
        <p:spPr>
          <a:xfrm>
            <a:off x="395288" y="1628775"/>
            <a:ext cx="756126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当进程 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in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copy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out 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是循环执行时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32108" name="组合 132107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32109" name="椭圆 132108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32110" name="文本框 132109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3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13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13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13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/>
      <p:bldP spid="132100" grpId="0" animBg="1"/>
      <p:bldP spid="132101" grpId="0"/>
      <p:bldP spid="132102" grpId="0"/>
      <p:bldP spid="132103" grpId="0" animBg="1"/>
      <p:bldP spid="132104" grpId="0" animBg="1"/>
      <p:bldP spid="132105" grpId="0" animBg="1"/>
      <p:bldP spid="13210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2" name="标题 133121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3123" name="矩形 133122"/>
          <p:cNvSpPr/>
          <p:nvPr/>
        </p:nvSpPr>
        <p:spPr>
          <a:xfrm>
            <a:off x="755650" y="1254125"/>
            <a:ext cx="3887788" cy="2159000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algn="just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司机进程：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(true){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启动车辆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正常驾驶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到站停车</a:t>
            </a:r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}…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124" name="矩形 133123"/>
          <p:cNvSpPr/>
          <p:nvPr/>
        </p:nvSpPr>
        <p:spPr>
          <a:xfrm>
            <a:off x="5003800" y="1254125"/>
            <a:ext cx="3455988" cy="2160588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algn="just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售票员进程：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(true){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关门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售票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开门</a:t>
            </a:r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}…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125" name="矩形 133124"/>
          <p:cNvSpPr/>
          <p:nvPr/>
        </p:nvSpPr>
        <p:spPr>
          <a:xfrm>
            <a:off x="755650" y="3390900"/>
            <a:ext cx="3887788" cy="3024188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司机进程：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(true){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P(S1)</a:t>
            </a:r>
            <a:endParaRPr lang="en-US" altLang="zh-CN" sz="2800" b="1">
              <a:solidFill>
                <a:srgbClr val="FF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启动车辆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正常驾驶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到站停车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V(S2)</a:t>
            </a:r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}…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126" name="矩形 133125"/>
          <p:cNvSpPr/>
          <p:nvPr/>
        </p:nvSpPr>
        <p:spPr>
          <a:xfrm>
            <a:off x="5003800" y="3390900"/>
            <a:ext cx="3455988" cy="3024188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售票员进程：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(true){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关门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V(S1)</a:t>
            </a:r>
            <a:endParaRPr lang="en-US" altLang="zh-CN" sz="2800" b="1">
              <a:solidFill>
                <a:srgbClr val="FF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售票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P(S2)</a:t>
            </a:r>
            <a:endParaRPr lang="en-US" altLang="zh-CN" sz="2800" b="1">
              <a:solidFill>
                <a:srgbClr val="FF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开门</a:t>
            </a:r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}…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127" name="文本框 133126"/>
          <p:cNvSpPr txBox="1"/>
          <p:nvPr/>
        </p:nvSpPr>
        <p:spPr>
          <a:xfrm>
            <a:off x="250825" y="692150"/>
            <a:ext cx="7345363" cy="42672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2. 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用信号量解决司机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-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售票员问题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:</a:t>
            </a:r>
            <a:endParaRPr lang="en-US" altLang="zh-CN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3128" name="矩形 133127"/>
          <p:cNvSpPr/>
          <p:nvPr/>
        </p:nvSpPr>
        <p:spPr>
          <a:xfrm>
            <a:off x="2700338" y="4508500"/>
            <a:ext cx="2665412" cy="1079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关门后才可开车 </a:t>
            </a:r>
            <a:endParaRPr lang="zh-CN" altLang="en-US" sz="2800" b="1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前驱关系  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S1=0</a:t>
            </a:r>
            <a:endParaRPr lang="en-US" altLang="zh-CN" sz="2800" b="1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133129" name="矩形 133128"/>
          <p:cNvSpPr/>
          <p:nvPr/>
        </p:nvSpPr>
        <p:spPr>
          <a:xfrm>
            <a:off x="6480175" y="5589588"/>
            <a:ext cx="2663825" cy="9366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停车后才可开车 前驱关系  </a:t>
            </a:r>
            <a:r>
              <a:rPr lang="en-US" altLang="zh-CN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S2=0</a:t>
            </a:r>
            <a:endParaRPr lang="en-US" altLang="zh-CN" sz="2800" b="1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grpSp>
        <p:nvGrpSpPr>
          <p:cNvPr id="133130" name="组合 133129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33131" name="椭圆 133130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33132" name="文本框 133131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3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3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13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13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3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 animBg="1"/>
      <p:bldP spid="133124" grpId="0" animBg="1"/>
      <p:bldP spid="133125" grpId="0" animBg="1"/>
      <p:bldP spid="133126" grpId="0" animBg="1"/>
      <p:bldP spid="133127" grpId="0"/>
      <p:bldP spid="133128" grpId="0" animBg="1"/>
      <p:bldP spid="13312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4" name="标题 136193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195" name="文本框 136194"/>
          <p:cNvSpPr txBox="1"/>
          <p:nvPr/>
        </p:nvSpPr>
        <p:spPr>
          <a:xfrm>
            <a:off x="539750" y="836613"/>
            <a:ext cx="7920038" cy="137858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3.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一座山上有一个隧道，现在南方北方都有车要过隧道，规定每次只允许一列火车过隧道</a:t>
            </a:r>
            <a:endParaRPr lang="zh-CN" altLang="en-US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endParaRPr lang="zh-CN" altLang="en-US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6196" name="矩形 136195"/>
          <p:cNvSpPr/>
          <p:nvPr/>
        </p:nvSpPr>
        <p:spPr>
          <a:xfrm>
            <a:off x="1042988" y="3213100"/>
            <a:ext cx="2736850" cy="57626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隧道互斥 </a:t>
            </a:r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S=1</a:t>
            </a:r>
            <a:endParaRPr lang="en-US" altLang="zh-CN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endParaRPr lang="en-US" altLang="zh-CN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6197" name="矩形 136196"/>
          <p:cNvSpPr/>
          <p:nvPr/>
        </p:nvSpPr>
        <p:spPr>
          <a:xfrm>
            <a:off x="1042988" y="3789363"/>
            <a:ext cx="2736850" cy="2590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火车进程：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过隧道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    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}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6198" name="矩形 136197"/>
          <p:cNvSpPr/>
          <p:nvPr/>
        </p:nvSpPr>
        <p:spPr>
          <a:xfrm>
            <a:off x="4067175" y="3789363"/>
            <a:ext cx="2736850" cy="2590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火车进程：</a:t>
            </a:r>
            <a:endParaRPr lang="zh-CN" altLang="en-US" sz="2800" b="1">
              <a:solidFill>
                <a:srgbClr val="FF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 </a:t>
            </a:r>
            <a:endParaRPr lang="en-US" altLang="zh-CN" sz="2800" b="1">
              <a:solidFill>
                <a:srgbClr val="FF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P(S1)</a:t>
            </a:r>
            <a:r>
              <a:rPr lang="en-US" altLang="zh-CN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FF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过隧道</a:t>
            </a:r>
            <a:endParaRPr lang="zh-CN" altLang="en-US" sz="2800" b="1">
              <a:solidFill>
                <a:srgbClr val="FF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V(S1)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}</a:t>
            </a:r>
            <a:endParaRPr lang="en-US" altLang="zh-CN" sz="2800" b="1">
              <a:solidFill>
                <a:srgbClr val="FF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6199" name="横卷形 136198"/>
          <p:cNvSpPr/>
          <p:nvPr/>
        </p:nvSpPr>
        <p:spPr>
          <a:xfrm>
            <a:off x="5148263" y="1557338"/>
            <a:ext cx="3744912" cy="2016125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tint val="41176"/>
                  <a:invGamma/>
                </a:srgbClr>
              </a:gs>
            </a:gsLst>
            <a:lin ang="2700000" scaled="1"/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p>
            <a:pPr lvl="0" eaLnBrk="0" hangingPunct="0"/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考虑：优先唤醒同方向的等待列车</a:t>
            </a:r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36200" name="组合 136199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36201" name="椭圆 136200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36202" name="文本框 136201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3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3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/>
      <p:bldP spid="136196" grpId="0" animBg="1"/>
      <p:bldP spid="136197" grpId="0" animBg="1"/>
      <p:bldP spid="136198" grpId="0" animBg="1"/>
      <p:bldP spid="13619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8" name="标题 137217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7219" name="文本框 137218"/>
          <p:cNvSpPr txBox="1"/>
          <p:nvPr/>
        </p:nvSpPr>
        <p:spPr>
          <a:xfrm>
            <a:off x="539750" y="836613"/>
            <a:ext cx="7920038" cy="12922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4. 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Pa, Pb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Pc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为一组合作进程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 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三个进程的同步关系为：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Pa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执行完后，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Pb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Pc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方可执行，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Pb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Pc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可以不分先后 </a:t>
            </a:r>
            <a:endParaRPr lang="zh-CN" altLang="en-US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7220" name="横卷形 137219"/>
          <p:cNvSpPr/>
          <p:nvPr/>
        </p:nvSpPr>
        <p:spPr>
          <a:xfrm>
            <a:off x="1187450" y="2781300"/>
            <a:ext cx="2160588" cy="3556000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tint val="41176"/>
                  <a:invGamma/>
                </a:srgbClr>
              </a:gs>
            </a:gsLst>
            <a:lin ang="2700000" scaled="1"/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Pa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{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……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V(Sa)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V(Sa)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7221" name="横卷形 137220"/>
          <p:cNvSpPr/>
          <p:nvPr/>
        </p:nvSpPr>
        <p:spPr>
          <a:xfrm>
            <a:off x="3708400" y="2781300"/>
            <a:ext cx="2160588" cy="3556000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tint val="41176"/>
                  <a:invGamma/>
                </a:srgbClr>
              </a:gs>
            </a:gsLst>
            <a:lin ang="2700000" scaled="1"/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Pb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{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P(Sa)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……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7222" name="横卷形 137221"/>
          <p:cNvSpPr/>
          <p:nvPr/>
        </p:nvSpPr>
        <p:spPr>
          <a:xfrm>
            <a:off x="6229350" y="2781300"/>
            <a:ext cx="2160588" cy="3556000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tint val="41176"/>
                  <a:invGamma/>
                </a:srgbClr>
              </a:gs>
            </a:gsLst>
            <a:lin ang="2700000" scaled="1"/>
            <a:tileRect/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Pc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{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P(Sa)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……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en-US" altLang="zh-CN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7223" name="矩形 137222"/>
          <p:cNvSpPr/>
          <p:nvPr/>
        </p:nvSpPr>
        <p:spPr>
          <a:xfrm>
            <a:off x="3348038" y="1989138"/>
            <a:ext cx="5543550" cy="576262"/>
          </a:xfrm>
          <a:prstGeom prst="rect">
            <a:avLst/>
          </a:prstGeom>
          <a:noFill/>
          <a:ln w="9525">
            <a:noFill/>
          </a:ln>
        </p:spPr>
        <p:txBody>
          <a:bodyPr lIns="12700" tIns="12700" rIns="12700" bIns="12700"/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Pa</a:t>
            </a:r>
            <a:r>
              <a:rPr lang="zh-CN" altLang="en-US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Pb</a:t>
            </a:r>
            <a:r>
              <a:rPr lang="zh-CN" altLang="en-US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、</a:t>
            </a:r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Pc</a:t>
            </a:r>
            <a:r>
              <a:rPr lang="zh-CN" altLang="en-US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有前驱关系 ： </a:t>
            </a:r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Sa=0</a:t>
            </a:r>
            <a:endParaRPr lang="en-US" altLang="zh-CN" sz="2800" b="1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grpSp>
        <p:nvGrpSpPr>
          <p:cNvPr id="137224" name="组合 137223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37225" name="椭圆 137224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37226" name="文本框 137225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13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/>
      <p:bldP spid="137220" grpId="0" animBg="1"/>
      <p:bldP spid="137221" grpId="0" animBg="1"/>
      <p:bldP spid="137222" grpId="0" animBg="1"/>
      <p:bldP spid="13722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标题 138241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8243" name="文本框 138242"/>
          <p:cNvSpPr txBox="1"/>
          <p:nvPr/>
        </p:nvSpPr>
        <p:spPr>
          <a:xfrm>
            <a:off x="539750" y="765175"/>
            <a:ext cx="7920038" cy="12922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5. 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四个进程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ABCD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都要读一个共享文件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，允许多个进程同时读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，但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不能同时读</a:t>
            </a:r>
            <a:r>
              <a:rPr lang="zh-CN" altLang="en-US" sz="24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文件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D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也不能同时读文件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38244" name="组合 138243"/>
          <p:cNvGrpSpPr/>
          <p:nvPr/>
        </p:nvGrpSpPr>
        <p:grpSpPr>
          <a:xfrm>
            <a:off x="250825" y="2636838"/>
            <a:ext cx="1971675" cy="3703637"/>
            <a:chOff x="0" y="0"/>
            <a:chExt cx="1242" cy="2333"/>
          </a:xfrm>
        </p:grpSpPr>
        <p:sp>
          <p:nvSpPr>
            <p:cNvPr id="138245" name="圆角矩形 138244"/>
            <p:cNvSpPr/>
            <p:nvPr/>
          </p:nvSpPr>
          <p:spPr>
            <a:xfrm rot="5400000">
              <a:off x="-545" y="545"/>
              <a:ext cx="2333" cy="1242"/>
            </a:xfrm>
            <a:prstGeom prst="roundRect">
              <a:avLst>
                <a:gd name="adj" fmla="val 19894"/>
              </a:avLst>
            </a:prstGeom>
            <a:gradFill rotWithShape="1">
              <a:gsLst>
                <a:gs pos="0">
                  <a:srgbClr val="F8F8F8">
                    <a:gamma/>
                    <a:shade val="77647"/>
                    <a:invGamma/>
                    <a:alpha val="98000"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7647"/>
                    <a:invGamma/>
                    <a:alpha val="98000"/>
                  </a:srgbClr>
                </a:gs>
              </a:gsLst>
              <a:lin ang="5400000" scaled="1"/>
              <a:tileRect/>
            </a:gradFill>
            <a:ln w="38100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  <a:effectLst>
              <a:prstShdw prst="shdw12" dir="16200000">
                <a:srgbClr val="1C1C1C">
                  <a:alpha val="50000"/>
                </a:srgbClr>
              </a:prstShdw>
            </a:effectLst>
          </p:spPr>
          <p:txBody>
            <a:bodyPr/>
            <a:p>
              <a:endParaRPr lang="zh-CN" altLang="en-US"/>
            </a:p>
          </p:txBody>
        </p:sp>
        <p:pic>
          <p:nvPicPr>
            <p:cNvPr id="138246" name="图片 138245" descr="LB_circle00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7" y="136"/>
              <a:ext cx="741" cy="7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8247" name="文本框 138246"/>
            <p:cNvSpPr txBox="1"/>
            <p:nvPr/>
          </p:nvSpPr>
          <p:spPr>
            <a:xfrm>
              <a:off x="337" y="330"/>
              <a:ext cx="57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4000" b="1">
                  <a:solidFill>
                    <a:srgbClr val="D13F1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A </a:t>
              </a:r>
              <a:endParaRPr lang="en-US" altLang="zh-CN" sz="4000" b="1">
                <a:solidFill>
                  <a:srgbClr val="D13F1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38248" name="组合 138247"/>
          <p:cNvGrpSpPr/>
          <p:nvPr/>
        </p:nvGrpSpPr>
        <p:grpSpPr>
          <a:xfrm>
            <a:off x="2482850" y="2636838"/>
            <a:ext cx="1971675" cy="3703637"/>
            <a:chOff x="0" y="0"/>
            <a:chExt cx="1242" cy="2333"/>
          </a:xfrm>
        </p:grpSpPr>
        <p:sp>
          <p:nvSpPr>
            <p:cNvPr id="138249" name="圆角矩形 138248"/>
            <p:cNvSpPr/>
            <p:nvPr/>
          </p:nvSpPr>
          <p:spPr>
            <a:xfrm rot="5400000">
              <a:off x="-545" y="545"/>
              <a:ext cx="2333" cy="1242"/>
            </a:xfrm>
            <a:prstGeom prst="roundRect">
              <a:avLst>
                <a:gd name="adj" fmla="val 19894"/>
              </a:avLst>
            </a:prstGeom>
            <a:gradFill rotWithShape="1">
              <a:gsLst>
                <a:gs pos="0">
                  <a:srgbClr val="F8F8F8">
                    <a:gamma/>
                    <a:shade val="77647"/>
                    <a:invGamma/>
                    <a:alpha val="98000"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7647"/>
                    <a:invGamma/>
                    <a:alpha val="98000"/>
                  </a:srgbClr>
                </a:gs>
              </a:gsLst>
              <a:lin ang="5400000" scaled="1"/>
              <a:tileRect/>
            </a:gradFill>
            <a:ln w="38100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  <a:effectLst>
              <a:prstShdw prst="shdw12" dist="88900" dir="10800000">
                <a:srgbClr val="1C1C1C">
                  <a:alpha val="50000"/>
                </a:srgbClr>
              </a:prstShdw>
            </a:effectLst>
          </p:spPr>
          <p:txBody>
            <a:bodyPr/>
            <a:p>
              <a:endParaRPr lang="zh-CN" altLang="en-US"/>
            </a:p>
          </p:txBody>
        </p:sp>
        <p:pic>
          <p:nvPicPr>
            <p:cNvPr id="138250" name="图片 138249" descr="RY_circle0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" y="130"/>
              <a:ext cx="698" cy="69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8251" name="文本框 138250"/>
            <p:cNvSpPr txBox="1"/>
            <p:nvPr/>
          </p:nvSpPr>
          <p:spPr>
            <a:xfrm>
              <a:off x="330" y="330"/>
              <a:ext cx="576" cy="7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4000" b="1">
                  <a:solidFill>
                    <a:srgbClr val="D13F1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B </a:t>
              </a:r>
              <a:endParaRPr lang="en-US" altLang="zh-CN" sz="4000" b="1">
                <a:solidFill>
                  <a:srgbClr val="D13F1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 lvl="0"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altLang="zh-CN" sz="4000" b="1">
                <a:solidFill>
                  <a:srgbClr val="5F5F5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38252" name="组合 138251"/>
          <p:cNvGrpSpPr/>
          <p:nvPr/>
        </p:nvGrpSpPr>
        <p:grpSpPr>
          <a:xfrm>
            <a:off x="4714875" y="2636838"/>
            <a:ext cx="1971675" cy="3703637"/>
            <a:chOff x="0" y="0"/>
            <a:chExt cx="1242" cy="2333"/>
          </a:xfrm>
        </p:grpSpPr>
        <p:sp>
          <p:nvSpPr>
            <p:cNvPr id="138253" name="圆角矩形 138252"/>
            <p:cNvSpPr/>
            <p:nvPr/>
          </p:nvSpPr>
          <p:spPr>
            <a:xfrm rot="5400000">
              <a:off x="-545" y="545"/>
              <a:ext cx="2333" cy="1242"/>
            </a:xfrm>
            <a:prstGeom prst="roundRect">
              <a:avLst>
                <a:gd name="adj" fmla="val 19894"/>
              </a:avLst>
            </a:prstGeom>
            <a:gradFill rotWithShape="1">
              <a:gsLst>
                <a:gs pos="0">
                  <a:srgbClr val="F8F8F8">
                    <a:gamma/>
                    <a:shade val="77647"/>
                    <a:invGamma/>
                    <a:alpha val="98000"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7647"/>
                    <a:invGamma/>
                    <a:alpha val="98000"/>
                  </a:srgbClr>
                </a:gs>
              </a:gsLst>
              <a:lin ang="5400000" scaled="1"/>
              <a:tileRect/>
            </a:gradFill>
            <a:ln w="38100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  <a:effectLst>
              <a:prstShdw prst="shdw12" dir="16200000">
                <a:srgbClr val="1C1C1C">
                  <a:alpha val="50000"/>
                </a:srgbClr>
              </a:prstShdw>
            </a:effectLst>
          </p:spPr>
          <p:txBody>
            <a:bodyPr/>
            <a:p>
              <a:endParaRPr lang="zh-CN" altLang="en-US"/>
            </a:p>
          </p:txBody>
        </p:sp>
        <p:pic>
          <p:nvPicPr>
            <p:cNvPr id="138254" name="图片 138253" descr="LB_circle00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7" y="136"/>
              <a:ext cx="741" cy="74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8255" name="文本框 138254"/>
            <p:cNvSpPr txBox="1"/>
            <p:nvPr/>
          </p:nvSpPr>
          <p:spPr>
            <a:xfrm>
              <a:off x="337" y="330"/>
              <a:ext cx="57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4000" b="1">
                  <a:solidFill>
                    <a:srgbClr val="D13F1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C </a:t>
              </a:r>
              <a:endParaRPr lang="en-US" altLang="zh-CN" sz="4000" b="1">
                <a:solidFill>
                  <a:srgbClr val="D13F1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38256" name="组合 138255"/>
          <p:cNvGrpSpPr/>
          <p:nvPr/>
        </p:nvGrpSpPr>
        <p:grpSpPr>
          <a:xfrm>
            <a:off x="6948488" y="2636838"/>
            <a:ext cx="1971675" cy="3703637"/>
            <a:chOff x="0" y="0"/>
            <a:chExt cx="1242" cy="2333"/>
          </a:xfrm>
        </p:grpSpPr>
        <p:sp>
          <p:nvSpPr>
            <p:cNvPr id="138257" name="圆角矩形 138256"/>
            <p:cNvSpPr/>
            <p:nvPr/>
          </p:nvSpPr>
          <p:spPr>
            <a:xfrm rot="5400000">
              <a:off x="-545" y="545"/>
              <a:ext cx="2333" cy="1242"/>
            </a:xfrm>
            <a:prstGeom prst="roundRect">
              <a:avLst>
                <a:gd name="adj" fmla="val 19894"/>
              </a:avLst>
            </a:prstGeom>
            <a:gradFill rotWithShape="1">
              <a:gsLst>
                <a:gs pos="0">
                  <a:srgbClr val="F8F8F8">
                    <a:gamma/>
                    <a:shade val="77647"/>
                    <a:invGamma/>
                    <a:alpha val="98000"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7647"/>
                    <a:invGamma/>
                    <a:alpha val="98000"/>
                  </a:srgbClr>
                </a:gs>
              </a:gsLst>
              <a:lin ang="5400000" scaled="1"/>
              <a:tileRect/>
            </a:gradFill>
            <a:ln w="38100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  <a:effectLst>
              <a:prstShdw prst="shdw12" dist="88900" dir="10800000">
                <a:srgbClr val="1C1C1C">
                  <a:alpha val="50000"/>
                </a:srgbClr>
              </a:prstShdw>
            </a:effectLst>
          </p:spPr>
          <p:txBody>
            <a:bodyPr/>
            <a:p>
              <a:endParaRPr lang="zh-CN" altLang="en-US"/>
            </a:p>
          </p:txBody>
        </p:sp>
        <p:pic>
          <p:nvPicPr>
            <p:cNvPr id="138258" name="图片 138257" descr="RY_circle0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" y="130"/>
              <a:ext cx="698" cy="69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8259" name="文本框 138258"/>
            <p:cNvSpPr txBox="1"/>
            <p:nvPr/>
          </p:nvSpPr>
          <p:spPr>
            <a:xfrm>
              <a:off x="330" y="330"/>
              <a:ext cx="576" cy="7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ctr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4000" b="1">
                  <a:solidFill>
                    <a:srgbClr val="D13F1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D </a:t>
              </a:r>
              <a:endParaRPr lang="en-US" altLang="zh-CN" sz="4000" b="1">
                <a:solidFill>
                  <a:srgbClr val="D13F1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 lvl="0"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altLang="zh-CN" sz="4000" b="1">
                <a:solidFill>
                  <a:srgbClr val="5F5F5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138260" name="文本框 138259"/>
          <p:cNvSpPr txBox="1"/>
          <p:nvPr/>
        </p:nvSpPr>
        <p:spPr>
          <a:xfrm>
            <a:off x="420688" y="4149725"/>
            <a:ext cx="1584325" cy="1801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read  F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8261" name="文本框 138260"/>
          <p:cNvSpPr txBox="1"/>
          <p:nvPr/>
        </p:nvSpPr>
        <p:spPr>
          <a:xfrm>
            <a:off x="2676525" y="4149725"/>
            <a:ext cx="1584325" cy="1801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read  F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④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8262" name="文本框 138261"/>
          <p:cNvSpPr txBox="1"/>
          <p:nvPr/>
        </p:nvSpPr>
        <p:spPr>
          <a:xfrm>
            <a:off x="4932363" y="4149725"/>
            <a:ext cx="1584325" cy="1801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⑤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read  F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⑥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8263" name="文本框 138262"/>
          <p:cNvSpPr txBox="1"/>
          <p:nvPr/>
        </p:nvSpPr>
        <p:spPr>
          <a:xfrm>
            <a:off x="7189788" y="4149725"/>
            <a:ext cx="1584325" cy="1801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⑦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read  F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⑧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8264" name="文本框 138263"/>
          <p:cNvSpPr txBox="1"/>
          <p:nvPr/>
        </p:nvSpPr>
        <p:spPr>
          <a:xfrm>
            <a:off x="498475" y="4149725"/>
            <a:ext cx="1584325" cy="1801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P(S1)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read  F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V(S1)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8265" name="文本框 138264"/>
          <p:cNvSpPr txBox="1"/>
          <p:nvPr/>
        </p:nvSpPr>
        <p:spPr>
          <a:xfrm>
            <a:off x="2754313" y="4149725"/>
            <a:ext cx="1584325" cy="1801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P(S2)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read  F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V(S2)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8266" name="文本框 138265"/>
          <p:cNvSpPr txBox="1"/>
          <p:nvPr/>
        </p:nvSpPr>
        <p:spPr>
          <a:xfrm>
            <a:off x="5010150" y="4149725"/>
            <a:ext cx="1584325" cy="1801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P(S1)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read  F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V(S1)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8267" name="文本框 138266"/>
          <p:cNvSpPr txBox="1"/>
          <p:nvPr/>
        </p:nvSpPr>
        <p:spPr>
          <a:xfrm>
            <a:off x="7267575" y="4149725"/>
            <a:ext cx="1584325" cy="1801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P(S2)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read  F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V(S2)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8268" name="矩形 138267"/>
          <p:cNvSpPr/>
          <p:nvPr/>
        </p:nvSpPr>
        <p:spPr>
          <a:xfrm>
            <a:off x="4427538" y="1773238"/>
            <a:ext cx="4716462" cy="576262"/>
          </a:xfrm>
          <a:prstGeom prst="rect">
            <a:avLst/>
          </a:prstGeom>
          <a:noFill/>
          <a:ln w="9525">
            <a:noFill/>
          </a:ln>
        </p:spPr>
        <p:txBody>
          <a:bodyPr lIns="12700" tIns="12700" rIns="12700" bIns="12700"/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AC</a:t>
            </a:r>
            <a:r>
              <a:rPr lang="zh-CN" altLang="en-US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互斥 </a:t>
            </a:r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S1=1  BD</a:t>
            </a:r>
            <a:r>
              <a:rPr lang="zh-CN" altLang="en-US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互斥 </a:t>
            </a:r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S2=2</a:t>
            </a:r>
            <a:endParaRPr lang="en-US" altLang="zh-CN" sz="2800" b="1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grpSp>
        <p:nvGrpSpPr>
          <p:cNvPr id="138269" name="组合 138268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38270" name="椭圆 138269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38271" name="文本框 138270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38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8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8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13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1" dur="500"/>
                                        <p:tgtEl>
                                          <p:spTgt spid="13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500"/>
                                        <p:tgtEl>
                                          <p:spTgt spid="13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13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8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8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8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8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  <p:bldP spid="138260" grpId="0"/>
      <p:bldP spid="138260" grpId="1"/>
      <p:bldP spid="138261" grpId="0"/>
      <p:bldP spid="138261" grpId="1"/>
      <p:bldP spid="138262" grpId="0"/>
      <p:bldP spid="138262" grpId="1"/>
      <p:bldP spid="138263" grpId="0"/>
      <p:bldP spid="138263" grpId="1"/>
      <p:bldP spid="138264" grpId="0"/>
      <p:bldP spid="138265" grpId="0"/>
      <p:bldP spid="138266" grpId="0"/>
      <p:bldP spid="138267" grpId="0"/>
      <p:bldP spid="13826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6" name="标题 13926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9267" name="文本框 139266"/>
          <p:cNvSpPr txBox="1"/>
          <p:nvPr/>
        </p:nvSpPr>
        <p:spPr>
          <a:xfrm>
            <a:off x="539750" y="765175"/>
            <a:ext cx="7920038" cy="86169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6. 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找错。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观察者不断观察，并对通过的卡车计数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.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报告者定时地将观察者的计数随时打印 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9268" name="文本框 139267"/>
          <p:cNvSpPr txBox="1"/>
          <p:nvPr/>
        </p:nvSpPr>
        <p:spPr>
          <a:xfrm>
            <a:off x="971550" y="1844675"/>
            <a:ext cx="4105275" cy="3674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observer 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{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L1: observe a car;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 wait(s);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 count:=count+1;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 goto L1;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 signal(s)                }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9269" name="文本框 139268"/>
          <p:cNvSpPr txBox="1"/>
          <p:nvPr/>
        </p:nvSpPr>
        <p:spPr>
          <a:xfrm>
            <a:off x="4859338" y="1700213"/>
            <a:ext cx="3384550" cy="3674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reporter 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{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wait(s);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L2:print count;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count:0;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signal(s)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goto L2;     }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39270" name="组合 139269"/>
          <p:cNvGrpSpPr/>
          <p:nvPr/>
        </p:nvGrpSpPr>
        <p:grpSpPr>
          <a:xfrm>
            <a:off x="1547813" y="4437063"/>
            <a:ext cx="3744912" cy="1296987"/>
            <a:chOff x="0" y="0"/>
            <a:chExt cx="2359" cy="817"/>
          </a:xfrm>
        </p:grpSpPr>
        <p:sp>
          <p:nvSpPr>
            <p:cNvPr id="139271" name="矩形 139270"/>
            <p:cNvSpPr/>
            <p:nvPr/>
          </p:nvSpPr>
          <p:spPr>
            <a:xfrm>
              <a:off x="0" y="46"/>
              <a:ext cx="2268" cy="771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 eaLnBrk="0" hangingPunct="0">
                <a:lnSpc>
                  <a:spcPct val="120000"/>
                </a:lnSpc>
              </a:pPr>
              <a:endParaRPr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39272" name="文本框 139271"/>
            <p:cNvSpPr txBox="1"/>
            <p:nvPr/>
          </p:nvSpPr>
          <p:spPr>
            <a:xfrm>
              <a:off x="1134" y="0"/>
              <a:ext cx="1225" cy="38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8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交换位置</a:t>
              </a:r>
              <a:endPara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139273" name="组合 139272"/>
          <p:cNvGrpSpPr/>
          <p:nvPr/>
        </p:nvGrpSpPr>
        <p:grpSpPr>
          <a:xfrm>
            <a:off x="4716463" y="2636838"/>
            <a:ext cx="4411596" cy="1223962"/>
            <a:chOff x="0" y="0"/>
            <a:chExt cx="2471" cy="771"/>
          </a:xfrm>
        </p:grpSpPr>
        <p:sp>
          <p:nvSpPr>
            <p:cNvPr id="139274" name="矩形 139273"/>
            <p:cNvSpPr/>
            <p:nvPr/>
          </p:nvSpPr>
          <p:spPr>
            <a:xfrm>
              <a:off x="0" y="0"/>
              <a:ext cx="2268" cy="771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 eaLnBrk="0" hangingPunct="0">
                <a:lnSpc>
                  <a:spcPct val="120000"/>
                </a:lnSpc>
              </a:pPr>
              <a:endParaRPr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39275" name="文本框 139274"/>
            <p:cNvSpPr txBox="1"/>
            <p:nvPr/>
          </p:nvSpPr>
          <p:spPr>
            <a:xfrm>
              <a:off x="969" y="39"/>
              <a:ext cx="1502" cy="3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   L2</a:t>
              </a: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移到</a:t>
              </a:r>
              <a:r>
                <a:rPr lang="en-US" altLang="zh-CN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P(s)</a:t>
              </a: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前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139276" name="组合 139275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39277" name="椭圆 139276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39278" name="文本框 139277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/>
      <p:bldP spid="139268" grpId="0"/>
      <p:bldP spid="13926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0" name="标题 140289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0291" name="文本框 140290"/>
          <p:cNvSpPr txBox="1"/>
          <p:nvPr/>
        </p:nvSpPr>
        <p:spPr>
          <a:xfrm>
            <a:off x="539750" y="765175"/>
            <a:ext cx="7920038" cy="12922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7.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，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两组学生进行投球比赛，某组的一个学生投了一个球后应让另一组的学生投球。假定让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组的学生先开始投球 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0292" name="文本框 140291"/>
          <p:cNvSpPr txBox="1"/>
          <p:nvPr/>
        </p:nvSpPr>
        <p:spPr>
          <a:xfrm>
            <a:off x="3276600" y="2060575"/>
            <a:ext cx="2376488" cy="207803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组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投一个球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0293" name="文本框 140292"/>
          <p:cNvSpPr txBox="1"/>
          <p:nvPr/>
        </p:nvSpPr>
        <p:spPr>
          <a:xfrm>
            <a:off x="5651500" y="2060575"/>
            <a:ext cx="2376488" cy="207803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组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投一个球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④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0294" name="矩形 140293"/>
          <p:cNvSpPr/>
          <p:nvPr/>
        </p:nvSpPr>
        <p:spPr>
          <a:xfrm>
            <a:off x="539750" y="2276475"/>
            <a:ext cx="2376488" cy="1728788"/>
          </a:xfrm>
          <a:prstGeom prst="rect">
            <a:avLst/>
          </a:prstGeom>
          <a:noFill/>
          <a:ln w="9525">
            <a:noFill/>
          </a:ln>
        </p:spPr>
        <p:txBody>
          <a:bodyPr lIns="12700" tIns="12700" rIns="12700" bIns="12700"/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投了</a:t>
            </a: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投： </a:t>
            </a:r>
            <a:endParaRPr lang="zh-CN" altLang="en-US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S1=1 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投了</a:t>
            </a: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投：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S2=0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0295" name="文本框 140294"/>
          <p:cNvSpPr txBox="1"/>
          <p:nvPr/>
        </p:nvSpPr>
        <p:spPr>
          <a:xfrm>
            <a:off x="3276600" y="4149725"/>
            <a:ext cx="2376488" cy="2078038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组</a:t>
            </a:r>
            <a:endParaRPr lang="zh-CN" altLang="en-US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    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P(S1)</a:t>
            </a:r>
            <a:endParaRPr lang="en-US" altLang="zh-CN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投一个球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800" b="1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V(S2)</a:t>
            </a:r>
            <a:r>
              <a:rPr lang="en-US" altLang="zh-CN" sz="2800" b="1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0296" name="文本框 140295"/>
          <p:cNvSpPr txBox="1"/>
          <p:nvPr/>
        </p:nvSpPr>
        <p:spPr>
          <a:xfrm>
            <a:off x="5651500" y="4149725"/>
            <a:ext cx="2376488" cy="2078038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组</a:t>
            </a:r>
            <a:endParaRPr lang="zh-CN" altLang="en-US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   </a:t>
            </a:r>
            <a:r>
              <a:rPr lang="zh-CN" altLang="en-US" sz="2400" b="1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en-US" altLang="zh-CN" sz="2400" b="1">
                <a:solidFill>
                  <a:srgbClr val="80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P(S2)</a:t>
            </a:r>
            <a:endParaRPr lang="en-US" altLang="zh-CN" sz="2800" b="1">
              <a:solidFill>
                <a:srgbClr val="80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投一个球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V(S1)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0297" name="组合 140296"/>
          <p:cNvGrpSpPr/>
          <p:nvPr/>
        </p:nvGrpSpPr>
        <p:grpSpPr>
          <a:xfrm>
            <a:off x="-452437" y="-274320"/>
            <a:ext cx="1209675" cy="1174750"/>
            <a:chOff x="0" y="0"/>
            <a:chExt cx="771" cy="749"/>
          </a:xfrm>
        </p:grpSpPr>
        <p:sp>
          <p:nvSpPr>
            <p:cNvPr id="140298" name="椭圆 140297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0299" name="文本框 140298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4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14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140292" grpId="0" animBg="1"/>
      <p:bldP spid="140293" grpId="0" animBg="1"/>
      <p:bldP spid="140294" grpId="0"/>
      <p:bldP spid="140295" grpId="0" animBg="1"/>
      <p:bldP spid="14029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6" name="标题 13414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4147" name="文本框 134146"/>
          <p:cNvSpPr txBox="1"/>
          <p:nvPr/>
        </p:nvSpPr>
        <p:spPr>
          <a:xfrm>
            <a:off x="539750" y="836613"/>
            <a:ext cx="7920038" cy="86169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8. 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用信号量管理一个可以存放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n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封信的公用信箱实现进程通信，要求发送进程和接收进程并发工作 </a:t>
            </a:r>
            <a:endParaRPr lang="zh-CN" altLang="en-US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4148" name="矩形 134147"/>
          <p:cNvSpPr/>
          <p:nvPr/>
        </p:nvSpPr>
        <p:spPr>
          <a:xfrm>
            <a:off x="539750" y="2133600"/>
            <a:ext cx="2663825" cy="1871663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algn="just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发送进程：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(true){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组织一封信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信放入信箱 </a:t>
            </a:r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149" name="矩形 134148"/>
          <p:cNvSpPr/>
          <p:nvPr/>
        </p:nvSpPr>
        <p:spPr>
          <a:xfrm>
            <a:off x="539750" y="4221163"/>
            <a:ext cx="2663825" cy="1871662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algn="just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接收进程：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 (true){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取出一封信</a:t>
            </a:r>
            <a:endParaRPr lang="zh-CN" altLang="en-US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处理这封信 </a:t>
            </a:r>
            <a:r>
              <a:rPr lang="en-US" altLang="zh-CN" sz="2800" b="1">
                <a:solidFill>
                  <a:srgbClr val="996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800" b="1">
              <a:solidFill>
                <a:srgbClr val="9966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150" name="矩形 134149"/>
          <p:cNvSpPr/>
          <p:nvPr/>
        </p:nvSpPr>
        <p:spPr>
          <a:xfrm>
            <a:off x="3203575" y="2133600"/>
            <a:ext cx="2663825" cy="187166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 </a:t>
            </a:r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组织一封信</a:t>
            </a:r>
            <a:endParaRPr lang="zh-CN" altLang="en-US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B[k]:=</a:t>
            </a:r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信件</a:t>
            </a:r>
            <a:endParaRPr lang="zh-CN" altLang="en-US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k=(k+1)mod n</a:t>
            </a:r>
            <a:endParaRPr lang="en-US" altLang="zh-CN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151" name="矩形 134150"/>
          <p:cNvSpPr/>
          <p:nvPr/>
        </p:nvSpPr>
        <p:spPr>
          <a:xfrm>
            <a:off x="3203575" y="4221163"/>
            <a:ext cx="2663825" cy="187166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{ </a:t>
            </a:r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B[k]</a:t>
            </a:r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中取信</a:t>
            </a:r>
            <a:endParaRPr lang="zh-CN" altLang="en-US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t=(t+1)mod n</a:t>
            </a:r>
            <a:endParaRPr lang="en-US" altLang="zh-CN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处理信件</a:t>
            </a:r>
            <a:endParaRPr lang="zh-CN" altLang="en-US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152" name="矩形 134151"/>
          <p:cNvSpPr/>
          <p:nvPr/>
        </p:nvSpPr>
        <p:spPr>
          <a:xfrm>
            <a:off x="5867400" y="2133600"/>
            <a:ext cx="2665413" cy="3959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发送进程：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while(true){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组织一封信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  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B[t]:=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信件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t=(t+1)mod n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③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④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}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153" name="矩形 134152"/>
          <p:cNvSpPr/>
          <p:nvPr/>
        </p:nvSpPr>
        <p:spPr>
          <a:xfrm>
            <a:off x="539750" y="2133600"/>
            <a:ext cx="2665413" cy="3959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接收进程：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while(true){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⑤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⑥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B[k]:=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信件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k=(k+1)mod n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⑦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⑧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处理信件  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154" name="矩形 134153"/>
          <p:cNvSpPr/>
          <p:nvPr/>
        </p:nvSpPr>
        <p:spPr>
          <a:xfrm>
            <a:off x="3059113" y="1844675"/>
            <a:ext cx="2808287" cy="4535488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个互斥信号量</a:t>
            </a:r>
            <a:endParaRPr lang="zh-CN" altLang="en-US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② P(S1)   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S1=1</a:t>
            </a:r>
            <a:endParaRPr lang="en-US" altLang="zh-CN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③ V(S1)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⑥ P(S2)  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S2=1</a:t>
            </a:r>
            <a:endParaRPr lang="en-US" altLang="zh-CN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⑦ V(S2)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个同步信号量</a:t>
            </a:r>
            <a:endParaRPr lang="zh-CN" altLang="en-US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发送时，满不放</a:t>
            </a:r>
            <a:endParaRPr lang="zh-CN" altLang="en-US" sz="2400" b="1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① P(SP)     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SP=n</a:t>
            </a:r>
            <a:endParaRPr lang="en-US" altLang="zh-CN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⑧ V(SP)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接收时，空不取</a:t>
            </a:r>
            <a:endParaRPr lang="zh-CN" altLang="en-US" sz="2400" b="1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⑤ P(SG)   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SG=0</a:t>
            </a:r>
            <a:endParaRPr lang="en-US" altLang="zh-CN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④ V(SG)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4155" name="矩形 134154"/>
          <p:cNvSpPr/>
          <p:nvPr/>
        </p:nvSpPr>
        <p:spPr>
          <a:xfrm>
            <a:off x="5867400" y="2133600"/>
            <a:ext cx="2665413" cy="3959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发送进程：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while(true){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组织一封信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  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P(SP)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P(S1)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B[t]:=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信件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t=(t+1)mod n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V(S1)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V(SG)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}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156" name="矩形 134155"/>
          <p:cNvSpPr/>
          <p:nvPr/>
        </p:nvSpPr>
        <p:spPr>
          <a:xfrm>
            <a:off x="539750" y="2133600"/>
            <a:ext cx="2519363" cy="3959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接收进程：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while(true){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P(SG)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P(S2)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B[k]:=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信件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k=(k+1)mod n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V(S2)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V(SP)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处理信件  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34157" name="组合 134156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34158" name="椭圆 134157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34159" name="文本框 134158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3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8" dur="5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2" dur="500"/>
                                        <p:tgtEl>
                                          <p:spTgt spid="134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5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500"/>
                                        <p:tgtEl>
                                          <p:spTgt spid="13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6" dur="5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/>
      <p:bldP spid="134148" grpId="0" animBg="1"/>
      <p:bldP spid="134149" grpId="0" animBg="1"/>
      <p:bldP spid="134150" grpId="0" animBg="1"/>
      <p:bldP spid="134150" grpId="1" animBg="1"/>
      <p:bldP spid="134151" grpId="0" animBg="1"/>
      <p:bldP spid="134151" grpId="1" animBg="1"/>
      <p:bldP spid="134152" grpId="0" animBg="1"/>
      <p:bldP spid="134153" grpId="0" animBg="1"/>
      <p:bldP spid="134154" grpId="0" animBg="1"/>
      <p:bldP spid="134155" grpId="0" animBg="1"/>
      <p:bldP spid="13415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70" name="标题 135169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5171" name="文本框 135170"/>
          <p:cNvSpPr txBox="1"/>
          <p:nvPr/>
        </p:nvSpPr>
        <p:spPr>
          <a:xfrm>
            <a:off x="539750" y="765175"/>
            <a:ext cx="8353425" cy="12922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9. 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  <a:cs typeface="+mn-ea"/>
              </a:rPr>
              <a:t>用信号量实现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同步：大小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n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的缓冲器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 ,m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个生产者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,k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个消费者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不允许同时存或同时取</a:t>
            </a: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 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但允许一个存一个取</a:t>
            </a:r>
            <a:endParaRPr lang="zh-CN" altLang="en-US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35172" name="矩形 135171"/>
          <p:cNvSpPr/>
          <p:nvPr/>
        </p:nvSpPr>
        <p:spPr>
          <a:xfrm>
            <a:off x="3203575" y="2133600"/>
            <a:ext cx="2663825" cy="187166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生产者互斥</a:t>
            </a:r>
            <a:endParaRPr lang="zh-CN" altLang="en-US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S1=1</a:t>
            </a:r>
            <a:endParaRPr lang="en-US" altLang="zh-CN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消费者互斥</a:t>
            </a:r>
            <a:endParaRPr lang="zh-CN" altLang="en-US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S2=1</a:t>
            </a:r>
            <a:endParaRPr lang="en-US" altLang="zh-CN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5173" name="矩形 135172"/>
          <p:cNvSpPr/>
          <p:nvPr/>
        </p:nvSpPr>
        <p:spPr>
          <a:xfrm>
            <a:off x="3203575" y="4221163"/>
            <a:ext cx="2663825" cy="187166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同步</a:t>
            </a:r>
            <a:endParaRPr lang="zh-CN" altLang="en-US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是否可放 </a:t>
            </a:r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S3=n</a:t>
            </a:r>
            <a:endParaRPr lang="en-US" altLang="zh-CN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是否可取 </a:t>
            </a:r>
            <a:r>
              <a:rPr lang="en-US" altLang="zh-CN" sz="2800" b="1">
                <a:solidFill>
                  <a:srgbClr val="66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S4=0</a:t>
            </a:r>
            <a:endParaRPr lang="en-US" altLang="zh-CN" sz="2800" b="1">
              <a:solidFill>
                <a:srgbClr val="66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5174" name="矩形 135173"/>
          <p:cNvSpPr/>
          <p:nvPr/>
        </p:nvSpPr>
        <p:spPr>
          <a:xfrm>
            <a:off x="544513" y="2133600"/>
            <a:ext cx="2665412" cy="3959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生产者进程：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while(true){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生产产品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  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B[t]:=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产品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t=(t+1)mod n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③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④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}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5175" name="矩形 135174"/>
          <p:cNvSpPr/>
          <p:nvPr/>
        </p:nvSpPr>
        <p:spPr>
          <a:xfrm>
            <a:off x="5872163" y="2133600"/>
            <a:ext cx="2665412" cy="3959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消费者进程：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while(true){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⑤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⑥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B[k]:=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产品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k=(k+1)mod n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⑦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⑧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消费产品  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5176" name="矩形 135175"/>
          <p:cNvSpPr/>
          <p:nvPr/>
        </p:nvSpPr>
        <p:spPr>
          <a:xfrm>
            <a:off x="544513" y="2133600"/>
            <a:ext cx="2665412" cy="3959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生产者进程：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while(true){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生产产品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  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P(S3)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P(S1)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B[t]:=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产品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t=(t+1)mod n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V(S1)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V(S4)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}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5177" name="矩形 135176"/>
          <p:cNvSpPr/>
          <p:nvPr/>
        </p:nvSpPr>
        <p:spPr>
          <a:xfrm>
            <a:off x="5872163" y="2133600"/>
            <a:ext cx="2663825" cy="3959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700" tIns="12700" rIns="12700" bIns="12700"/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消费者进程：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while(true){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P(S4)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P(S2)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B[k]:=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产品</a:t>
            </a:r>
            <a:endParaRPr lang="zh-CN" altLang="en-US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k=(k+1)mod n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V(S2)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V(S3)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消费产品   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35178" name="组合 135177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35179" name="椭圆 135178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35180" name="文本框 135179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3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3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13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13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13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/>
      <p:bldP spid="135172" grpId="0" animBg="1"/>
      <p:bldP spid="135173" grpId="0" animBg="1"/>
      <p:bldP spid="135174" grpId="0" animBg="1"/>
      <p:bldP spid="135175" grpId="0" animBg="1"/>
      <p:bldP spid="135176" grpId="0" animBg="1"/>
      <p:bldP spid="1351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标题 1843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2</a:t>
            </a:r>
            <a:r>
              <a:rPr lang="zh-CN" altLang="en-US" dirty="0"/>
              <a:t>.4 进程的交互</a:t>
            </a:r>
            <a:endParaRPr lang="zh-CN" altLang="en-US" dirty="0"/>
          </a:p>
        </p:txBody>
      </p:sp>
      <p:sp>
        <p:nvSpPr>
          <p:cNvPr id="18435" name="文本占位符 1843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506460" cy="4526280"/>
          </a:xfrm>
        </p:spPr>
        <p:txBody>
          <a:bodyPr/>
          <a:p>
            <a:pPr>
              <a:lnSpc>
                <a:spcPct val="140000"/>
              </a:lnSpc>
            </a:pPr>
            <a:r>
              <a:rPr lang="zh-CN" altLang="en-US" dirty="0"/>
              <a:t>进程之间相互不知道对方存在</a:t>
            </a:r>
            <a:endParaRPr lang="zh-CN" altLang="en-US" dirty="0"/>
          </a:p>
          <a:p>
            <a:pPr lvl="1">
              <a:lnSpc>
                <a:spcPct val="140000"/>
              </a:lnSpc>
            </a:pPr>
            <a:r>
              <a:rPr lang="zh-CN" altLang="en-US" dirty="0"/>
              <a:t>独立进程、与其他进程无关、OS处理资源竞争</a:t>
            </a:r>
            <a:endParaRPr lang="zh-CN" altLang="en-US" dirty="0"/>
          </a:p>
          <a:p>
            <a:pPr>
              <a:lnSpc>
                <a:spcPct val="140000"/>
              </a:lnSpc>
            </a:pPr>
            <a:r>
              <a:rPr lang="zh-CN" altLang="en-US" dirty="0"/>
              <a:t>进程间知道对方的存在</a:t>
            </a:r>
            <a:endParaRPr lang="zh-CN" altLang="en-US" dirty="0"/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FF0066"/>
                </a:solidFill>
              </a:rPr>
              <a:t>共享</a:t>
            </a:r>
            <a:r>
              <a:rPr lang="zh-CN" altLang="en-US" dirty="0"/>
              <a:t>缓冲区，合作关系</a:t>
            </a:r>
            <a:endParaRPr lang="zh-CN" altLang="en-US" dirty="0"/>
          </a:p>
          <a:p>
            <a:pPr>
              <a:lnSpc>
                <a:spcPct val="140000"/>
              </a:lnSpc>
            </a:pPr>
            <a:r>
              <a:rPr lang="zh-CN" altLang="en-US" dirty="0"/>
              <a:t>进程直接知道对方的存在</a:t>
            </a:r>
            <a:endParaRPr lang="zh-CN" altLang="en-US" dirty="0"/>
          </a:p>
          <a:p>
            <a:pPr lvl="1">
              <a:lnSpc>
                <a:spcPct val="140000"/>
              </a:lnSpc>
            </a:pPr>
            <a:r>
              <a:rPr lang="zh-CN" altLang="en-US" dirty="0"/>
              <a:t>通过进程ID</a:t>
            </a:r>
            <a:r>
              <a:rPr lang="zh-CN" altLang="en-US" dirty="0">
                <a:solidFill>
                  <a:srgbClr val="FF0066"/>
                </a:solidFill>
              </a:rPr>
              <a:t>通信</a:t>
            </a:r>
            <a:r>
              <a:rPr lang="zh-CN" altLang="en-US" dirty="0"/>
              <a:t>，合作关系</a:t>
            </a:r>
            <a:endParaRPr lang="zh-CN" altLang="en-US" dirty="0"/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P128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4" name="文本框 141313"/>
          <p:cNvSpPr txBox="1"/>
          <p:nvPr/>
        </p:nvSpPr>
        <p:spPr>
          <a:xfrm>
            <a:off x="250825" y="4292600"/>
            <a:ext cx="3743325" cy="22828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缓冲区互斥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:s=1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缓冲区是否可放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:s1=1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Qi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是否可读消息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: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信号量数组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T[i]=0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读进程个数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: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计数器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R=0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1315" name="标题 141314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1316" name="文本框 141315"/>
          <p:cNvSpPr txBox="1"/>
          <p:nvPr/>
        </p:nvSpPr>
        <p:spPr>
          <a:xfrm>
            <a:off x="539750" y="765175"/>
            <a:ext cx="7920038" cy="1708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10.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进程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使用缓冲区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B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向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m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个进程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Q1-Qm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发送消息，要求每当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向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B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中发送一条消息，只有当所有的进程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Q1-Qm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都读取这条消息后，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才向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B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中发送新的消息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1317" name="组合 141316"/>
          <p:cNvGrpSpPr/>
          <p:nvPr/>
        </p:nvGrpSpPr>
        <p:grpSpPr>
          <a:xfrm>
            <a:off x="250825" y="2060575"/>
            <a:ext cx="3887788" cy="3024188"/>
            <a:chOff x="0" y="0"/>
            <a:chExt cx="2449" cy="1905"/>
          </a:xfrm>
        </p:grpSpPr>
        <p:sp>
          <p:nvSpPr>
            <p:cNvPr id="141318" name="椭圆 141317"/>
            <p:cNvSpPr/>
            <p:nvPr/>
          </p:nvSpPr>
          <p:spPr>
            <a:xfrm>
              <a:off x="0" y="590"/>
              <a:ext cx="589" cy="499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 eaLnBrk="0" hangingPunct="0"/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P</a:t>
              </a:r>
              <a:endParaRPr lang="en-US" altLang="zh-CN" sz="28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1319" name="椭圆 141318"/>
            <p:cNvSpPr/>
            <p:nvPr/>
          </p:nvSpPr>
          <p:spPr>
            <a:xfrm>
              <a:off x="1860" y="1406"/>
              <a:ext cx="589" cy="499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 eaLnBrk="0" hangingPunct="0"/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Qm</a:t>
              </a:r>
              <a:endParaRPr lang="en-US" altLang="zh-CN" sz="28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1320" name="椭圆 141319"/>
            <p:cNvSpPr/>
            <p:nvPr/>
          </p:nvSpPr>
          <p:spPr>
            <a:xfrm>
              <a:off x="1860" y="0"/>
              <a:ext cx="589" cy="499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 eaLnBrk="0" hangingPunct="0"/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Q1</a:t>
              </a:r>
              <a:endParaRPr lang="en-US" altLang="zh-CN" sz="28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1321" name="椭圆 141320"/>
            <p:cNvSpPr/>
            <p:nvPr/>
          </p:nvSpPr>
          <p:spPr>
            <a:xfrm>
              <a:off x="1860" y="590"/>
              <a:ext cx="589" cy="499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 eaLnBrk="0" hangingPunct="0"/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Q2</a:t>
              </a:r>
              <a:endParaRPr lang="en-US" altLang="zh-CN" sz="28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1322" name="矩形 141321"/>
            <p:cNvSpPr/>
            <p:nvPr/>
          </p:nvSpPr>
          <p:spPr>
            <a:xfrm>
              <a:off x="920" y="590"/>
              <a:ext cx="589" cy="454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algn="ctr" eaLnBrk="0" hangingPunct="0"/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B</a:t>
              </a:r>
              <a:endParaRPr lang="en-US" altLang="zh-CN" sz="28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cxnSp>
          <p:nvCxnSpPr>
            <p:cNvPr id="141323" name="直接箭头连接符 141322"/>
            <p:cNvCxnSpPr>
              <a:stCxn id="141322" idx="3"/>
              <a:endCxn id="141320" idx="2"/>
            </p:cNvCxnSpPr>
            <p:nvPr/>
          </p:nvCxnSpPr>
          <p:spPr>
            <a:xfrm flipV="1">
              <a:off x="1509" y="250"/>
              <a:ext cx="351" cy="567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41324" name="直接箭头连接符 141323"/>
            <p:cNvCxnSpPr>
              <a:stCxn id="141322" idx="3"/>
              <a:endCxn id="141321" idx="2"/>
            </p:cNvCxnSpPr>
            <p:nvPr/>
          </p:nvCxnSpPr>
          <p:spPr>
            <a:xfrm>
              <a:off x="1509" y="817"/>
              <a:ext cx="351" cy="23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41325" name="直接箭头连接符 141324"/>
            <p:cNvCxnSpPr>
              <a:stCxn id="141322" idx="3"/>
              <a:endCxn id="141319" idx="2"/>
            </p:cNvCxnSpPr>
            <p:nvPr/>
          </p:nvCxnSpPr>
          <p:spPr>
            <a:xfrm>
              <a:off x="1509" y="817"/>
              <a:ext cx="351" cy="839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41326" name="右箭头 141325"/>
            <p:cNvSpPr/>
            <p:nvPr/>
          </p:nvSpPr>
          <p:spPr>
            <a:xfrm>
              <a:off x="635" y="781"/>
              <a:ext cx="273" cy="90"/>
            </a:xfrm>
            <a:prstGeom prst="rightArrow">
              <a:avLst>
                <a:gd name="adj1" fmla="val 50000"/>
                <a:gd name="adj2" fmla="val 75833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41327" name="文本框 141326"/>
          <p:cNvSpPr txBox="1"/>
          <p:nvPr/>
        </p:nvSpPr>
        <p:spPr>
          <a:xfrm>
            <a:off x="4572000" y="2349500"/>
            <a:ext cx="1943100" cy="3743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32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</a:t>
            </a:r>
            <a:r>
              <a:rPr lang="zh-CN" altLang="en-US" sz="32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进程</a:t>
            </a:r>
            <a:r>
              <a:rPr lang="en-US" altLang="zh-CN" sz="32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:</a:t>
            </a:r>
            <a:endParaRPr lang="en-US" altLang="zh-CN" sz="32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P(s1);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发送消息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R=m;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For i=1 to m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do V(T[i]);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1328" name="文本框 141327"/>
          <p:cNvSpPr txBox="1"/>
          <p:nvPr/>
        </p:nvSpPr>
        <p:spPr>
          <a:xfrm>
            <a:off x="6804025" y="2349500"/>
            <a:ext cx="1943100" cy="3743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32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Q</a:t>
            </a:r>
            <a:r>
              <a:rPr lang="zh-CN" altLang="en-US" sz="32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进程：</a:t>
            </a:r>
            <a:endParaRPr lang="zh-CN" altLang="en-US" sz="32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P(T[i]);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读取消息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R=R-1;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If R=0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then V(s1);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1329" name="组合 141328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1330" name="椭圆 141329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1331" name="文本框 141330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 animBg="1"/>
      <p:bldP spid="141316" grpId="0"/>
      <p:bldP spid="141327" grpId="0"/>
      <p:bldP spid="141328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标题 142337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2339" name="文本框 142338"/>
          <p:cNvSpPr txBox="1"/>
          <p:nvPr/>
        </p:nvSpPr>
        <p:spPr>
          <a:xfrm>
            <a:off x="539750" y="765175"/>
            <a:ext cx="7920038" cy="15224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11.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火车上每对椅子（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3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座位）之间有一个小几，</a:t>
            </a: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最多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可以</a:t>
            </a: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放两瓶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酒或饮料。</a:t>
            </a:r>
            <a:r>
              <a:rPr lang="zh-CN" altLang="en-US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每次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仅放入或取出其中</a:t>
            </a:r>
            <a:r>
              <a:rPr lang="zh-CN" altLang="en-US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一瓶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。女列车服务员向几上放啤酒，男列车服务员向几上放可乐，男乘客专等啤酒，女乘客专等可乐 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2340" name="组合 142339"/>
          <p:cNvGrpSpPr/>
          <p:nvPr/>
        </p:nvGrpSpPr>
        <p:grpSpPr>
          <a:xfrm>
            <a:off x="847090" y="3623310"/>
            <a:ext cx="8138160" cy="2724243"/>
            <a:chOff x="0" y="0"/>
            <a:chExt cx="4900" cy="1748"/>
          </a:xfrm>
        </p:grpSpPr>
        <p:sp>
          <p:nvSpPr>
            <p:cNvPr id="142341" name="文本框 142340"/>
            <p:cNvSpPr txBox="1"/>
            <p:nvPr/>
          </p:nvSpPr>
          <p:spPr>
            <a:xfrm>
              <a:off x="0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男服务员：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放可乐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42" name="文本框 142341"/>
            <p:cNvSpPr txBox="1"/>
            <p:nvPr/>
          </p:nvSpPr>
          <p:spPr>
            <a:xfrm>
              <a:off x="1285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女服务员：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放啤酒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43" name="文本框 142342"/>
            <p:cNvSpPr txBox="1"/>
            <p:nvPr/>
          </p:nvSpPr>
          <p:spPr>
            <a:xfrm>
              <a:off x="2570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男乘客：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拿啤酒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44" name="文本框 142343"/>
            <p:cNvSpPr txBox="1"/>
            <p:nvPr/>
          </p:nvSpPr>
          <p:spPr>
            <a:xfrm>
              <a:off x="3856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女乘客：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拿可乐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142345" name="文本框 142344"/>
          <p:cNvSpPr txBox="1"/>
          <p:nvPr/>
        </p:nvSpPr>
        <p:spPr>
          <a:xfrm>
            <a:off x="395288" y="2492375"/>
            <a:ext cx="8135937" cy="10048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个女服务员，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个男服务员， 不用互斥</a:t>
            </a:r>
            <a:endParaRPr lang="zh-CN" altLang="en-US" sz="24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多个男乘客互斥：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m1=1    </a:t>
            </a: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多个女乘客互斥：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m2=1</a:t>
            </a:r>
            <a:endParaRPr lang="en-US" altLang="zh-CN" sz="24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2346" name="组合 142345"/>
          <p:cNvGrpSpPr/>
          <p:nvPr/>
        </p:nvGrpSpPr>
        <p:grpSpPr>
          <a:xfrm>
            <a:off x="847090" y="3623310"/>
            <a:ext cx="8138160" cy="2724243"/>
            <a:chOff x="0" y="0"/>
            <a:chExt cx="4900" cy="1748"/>
          </a:xfrm>
        </p:grpSpPr>
        <p:sp>
          <p:nvSpPr>
            <p:cNvPr id="142347" name="文本框 142346"/>
            <p:cNvSpPr txBox="1"/>
            <p:nvPr/>
          </p:nvSpPr>
          <p:spPr>
            <a:xfrm>
              <a:off x="0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男服务员：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放可乐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48" name="文本框 142347"/>
            <p:cNvSpPr txBox="1"/>
            <p:nvPr/>
          </p:nvSpPr>
          <p:spPr>
            <a:xfrm>
              <a:off x="1285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女服务员：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放啤酒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49" name="文本框 142348"/>
            <p:cNvSpPr txBox="1"/>
            <p:nvPr/>
          </p:nvSpPr>
          <p:spPr>
            <a:xfrm>
              <a:off x="2570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男乘客：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P(m1)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拿啤酒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V(m1)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50" name="文本框 142349"/>
            <p:cNvSpPr txBox="1"/>
            <p:nvPr/>
          </p:nvSpPr>
          <p:spPr>
            <a:xfrm>
              <a:off x="3856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女乘客：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P(m2)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拿可乐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V(m2)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142351" name="组合 142350"/>
          <p:cNvGrpSpPr/>
          <p:nvPr/>
        </p:nvGrpSpPr>
        <p:grpSpPr>
          <a:xfrm>
            <a:off x="847090" y="3623310"/>
            <a:ext cx="8138160" cy="2724243"/>
            <a:chOff x="0" y="0"/>
            <a:chExt cx="4900" cy="1748"/>
          </a:xfrm>
        </p:grpSpPr>
        <p:sp>
          <p:nvSpPr>
            <p:cNvPr id="142352" name="文本框 142351"/>
            <p:cNvSpPr txBox="1"/>
            <p:nvPr/>
          </p:nvSpPr>
          <p:spPr>
            <a:xfrm>
              <a:off x="0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男服务员：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放可乐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53" name="文本框 142352"/>
            <p:cNvSpPr txBox="1"/>
            <p:nvPr/>
          </p:nvSpPr>
          <p:spPr>
            <a:xfrm>
              <a:off x="1285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女服务员：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放啤酒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V(S1)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54" name="文本框 142353"/>
            <p:cNvSpPr txBox="1"/>
            <p:nvPr/>
          </p:nvSpPr>
          <p:spPr>
            <a:xfrm>
              <a:off x="2570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男乘客：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P(S1)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P(m1)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拿啤酒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V(m1)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55" name="文本框 142354"/>
            <p:cNvSpPr txBox="1"/>
            <p:nvPr/>
          </p:nvSpPr>
          <p:spPr>
            <a:xfrm>
              <a:off x="3856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女乘客：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P(m2)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拿可乐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V(m2)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142356" name="文本框 142355"/>
          <p:cNvSpPr txBox="1"/>
          <p:nvPr/>
        </p:nvSpPr>
        <p:spPr>
          <a:xfrm>
            <a:off x="395288" y="2492375"/>
            <a:ext cx="8135937" cy="10048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男乘客与女服务员同步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空不取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4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              S1=0</a:t>
            </a:r>
            <a:endParaRPr lang="en-US" altLang="zh-CN" sz="24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2357" name="文本框 142356"/>
          <p:cNvSpPr txBox="1"/>
          <p:nvPr/>
        </p:nvSpPr>
        <p:spPr>
          <a:xfrm>
            <a:off x="395288" y="2492375"/>
            <a:ext cx="8135937" cy="10048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女乘客与男服务员同步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空不取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4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              S2=0</a:t>
            </a:r>
            <a:endParaRPr lang="en-US" altLang="zh-CN" sz="24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2358" name="组合 142357"/>
          <p:cNvGrpSpPr/>
          <p:nvPr/>
        </p:nvGrpSpPr>
        <p:grpSpPr>
          <a:xfrm>
            <a:off x="847090" y="3623310"/>
            <a:ext cx="8138160" cy="2724243"/>
            <a:chOff x="0" y="0"/>
            <a:chExt cx="4900" cy="1748"/>
          </a:xfrm>
        </p:grpSpPr>
        <p:sp>
          <p:nvSpPr>
            <p:cNvPr id="142359" name="文本框 142358"/>
            <p:cNvSpPr txBox="1"/>
            <p:nvPr/>
          </p:nvSpPr>
          <p:spPr>
            <a:xfrm>
              <a:off x="0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男服务员：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放可乐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V(s2)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60" name="文本框 142359"/>
            <p:cNvSpPr txBox="1"/>
            <p:nvPr/>
          </p:nvSpPr>
          <p:spPr>
            <a:xfrm>
              <a:off x="1285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女服务员：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放啤酒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V(S1)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61" name="文本框 142360"/>
            <p:cNvSpPr txBox="1"/>
            <p:nvPr/>
          </p:nvSpPr>
          <p:spPr>
            <a:xfrm>
              <a:off x="2570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男乘客：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P(S1)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P(m1)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拿啤酒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V(m1)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62" name="文本框 142361"/>
            <p:cNvSpPr txBox="1"/>
            <p:nvPr/>
          </p:nvSpPr>
          <p:spPr>
            <a:xfrm>
              <a:off x="3856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女乘客：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P(s2)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P(m2)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拿可乐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V(m2)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142363" name="组合 142362"/>
          <p:cNvGrpSpPr/>
          <p:nvPr/>
        </p:nvGrpSpPr>
        <p:grpSpPr>
          <a:xfrm>
            <a:off x="847090" y="3623310"/>
            <a:ext cx="8138160" cy="2724243"/>
            <a:chOff x="0" y="0"/>
            <a:chExt cx="4900" cy="1748"/>
          </a:xfrm>
        </p:grpSpPr>
        <p:sp>
          <p:nvSpPr>
            <p:cNvPr id="142364" name="文本框 142363"/>
            <p:cNvSpPr txBox="1"/>
            <p:nvPr/>
          </p:nvSpPr>
          <p:spPr>
            <a:xfrm>
              <a:off x="0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男服务员：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P(n)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放可乐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V(s2)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65" name="文本框 142364"/>
            <p:cNvSpPr txBox="1"/>
            <p:nvPr/>
          </p:nvSpPr>
          <p:spPr>
            <a:xfrm>
              <a:off x="1285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女服务员：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P(n)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放啤酒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V(s1)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66" name="文本框 142365"/>
            <p:cNvSpPr txBox="1"/>
            <p:nvPr/>
          </p:nvSpPr>
          <p:spPr>
            <a:xfrm>
              <a:off x="2570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男乘客：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P(s1)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P(m1)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拿啤酒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V(m1)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V(n)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42367" name="文本框 142366"/>
            <p:cNvSpPr txBox="1"/>
            <p:nvPr/>
          </p:nvSpPr>
          <p:spPr>
            <a:xfrm>
              <a:off x="3856" y="0"/>
              <a:ext cx="1044" cy="174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女乘客：</a:t>
              </a:r>
              <a:endPara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P(s2)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P(m2)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拿可乐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V(m2)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V(n)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142368" name="文本框 142367"/>
          <p:cNvSpPr txBox="1"/>
          <p:nvPr/>
        </p:nvSpPr>
        <p:spPr>
          <a:xfrm>
            <a:off x="395288" y="2492375"/>
            <a:ext cx="8135937" cy="10048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男女服务员与乘客同步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满不取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4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          n=2   </a:t>
            </a: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最多放</a:t>
            </a:r>
            <a:r>
              <a:rPr lang="en-US" altLang="zh-CN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瓶</a:t>
            </a:r>
            <a:endParaRPr lang="zh-CN" altLang="en-US" sz="24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2369" name="组合 142368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2370" name="椭圆 142369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2371" name="文本框 142370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9" dur="5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4" dur="500"/>
                                        <p:tgtEl>
                                          <p:spTgt spid="14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500"/>
                                        <p:tgtEl>
                                          <p:spTgt spid="14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/>
      <p:bldP spid="142345" grpId="0" animBg="1"/>
      <p:bldP spid="142356" grpId="0" animBg="1"/>
      <p:bldP spid="142357" grpId="0" animBg="1"/>
      <p:bldP spid="14236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标题 14438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387" name="文本框 144386"/>
          <p:cNvSpPr txBox="1"/>
          <p:nvPr/>
        </p:nvSpPr>
        <p:spPr>
          <a:xfrm>
            <a:off x="539750" y="765175"/>
            <a:ext cx="8380730" cy="39497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16.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说明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semWait操作和semSignal操作是如何定义的？简述当进程调用了semWait和semSignal后，它自身的进程状态的改变情况。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答：</a:t>
            </a: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）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semWait操作：信号量减1，若值为负数，则执行semWait的进程被阻塞。否则进程继续执行。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）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semSignal操作：信号量加1，若值小于或等于零，则被semWait操作阻塞的进程被解除阻塞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。</a:t>
            </a:r>
            <a:endParaRPr lang="zh-CN" altLang="en-US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3</a:t>
            </a: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）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当进程调用了semWait，它自身的进程状态可能不改变，或由运行态变为阻塞态。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4</a:t>
            </a: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）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当进程调用了semSignal，它自身的状态不变。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4401" name="组合 144400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4402" name="椭圆 144401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4403" name="文本框 144402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标题 14438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387" name="文本框 144386"/>
          <p:cNvSpPr txBox="1"/>
          <p:nvPr/>
        </p:nvSpPr>
        <p:spPr>
          <a:xfrm>
            <a:off x="539750" y="765175"/>
            <a:ext cx="8280400" cy="315722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17.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为保证系统数据库的完整性，可以把信号量定义为某个库文件的锁，初值为1，任何进程存取该库文件之前先对该信号量做一个操作，存取之后对它做一个(      )，从而使任一时刻只有一个进程可存取该库文件，但要注意信号量使用不当引起的死锁。</a:t>
            </a:r>
            <a:endParaRPr lang="en-US" altLang="zh-CN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A．semSignal操作       B．read操作       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C．write操作                 D．semWait操作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4401" name="组合 144400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4402" name="椭圆 144401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4403" name="文本框 144402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40130" y="4262120"/>
            <a:ext cx="17322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答案：</a:t>
            </a:r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A</a:t>
            </a:r>
            <a:endParaRPr lang="en-US" altLang="zh-CN" sz="2800" b="1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标题 14438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387" name="文本框 144386"/>
          <p:cNvSpPr txBox="1"/>
          <p:nvPr/>
        </p:nvSpPr>
        <p:spPr>
          <a:xfrm>
            <a:off x="539750" y="765175"/>
            <a:ext cx="8280400" cy="40957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18.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有一个资源可供n个进程共享，但限制它们只能互斥使用，若采用semWait和semSignal操作来管理，则执行过程中可能出现的信号量的最大值为____，最小值为______</a:t>
            </a:r>
            <a:endParaRPr lang="en-US" altLang="zh-CN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endParaRPr lang="en-US" altLang="zh-CN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19.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有n个并发进程竞争必须互斥使用的共享资源时，若某进程调用semWait操作后成为第一个等待使用资源者，则这时信号量的值为(      )。</a:t>
            </a:r>
            <a:endParaRPr lang="en-US" altLang="zh-CN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A．0          B．1          C．-1          D．n-1</a:t>
            </a:r>
            <a:endParaRPr lang="en-US" altLang="zh-CN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4401" name="组合 144400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4402" name="椭圆 144401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4403" name="文本框 144402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79545" y="2118360"/>
            <a:ext cx="317246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答案：</a:t>
            </a:r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1,1-n</a:t>
            </a:r>
            <a:endParaRPr lang="zh-CN" altLang="en-US" sz="2800" b="1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65190" y="3877945"/>
            <a:ext cx="317246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答案：</a:t>
            </a:r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C</a:t>
            </a:r>
            <a:endParaRPr lang="en-US" altLang="zh-CN" sz="2800" b="1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3" grpId="0"/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标题 14438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387" name="文本框 144386"/>
          <p:cNvSpPr txBox="1"/>
          <p:nvPr/>
        </p:nvSpPr>
        <p:spPr>
          <a:xfrm>
            <a:off x="539750" y="765175"/>
            <a:ext cx="8280400" cy="12801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20.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有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个并发进程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P1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P2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，他们都要使用临界资源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。为了实现对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的互斥访问，定义了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个互斥信号量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SA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SB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，它们的初值都为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。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4401" name="组合 144400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4402" name="椭圆 144401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4403" name="文本框 144402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82955" y="2103120"/>
            <a:ext cx="2727325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  </a:t>
            </a:r>
            <a:r>
              <a:rPr lang="zh-CN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进程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P1:</a:t>
            </a:r>
            <a:endParaRPr lang="en-US" altLang="zh-CN" sz="28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P(SA)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；</a:t>
            </a:r>
            <a:endParaRPr lang="zh-CN" altLang="en-US" sz="2800" b="1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P(SB</a:t>
            </a:r>
            <a:r>
              <a:rPr lang="zh-CN" altLang="en-US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）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；</a:t>
            </a:r>
            <a:endParaRPr lang="zh-CN" altLang="en-US" sz="2800" b="1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使用资源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；</a:t>
            </a:r>
            <a:endParaRPr lang="zh-CN" altLang="en-US" sz="2800" b="1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V(SA);</a:t>
            </a:r>
            <a:endParaRPr lang="en-US" altLang="zh-CN" sz="2800" b="1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V(SB);</a:t>
            </a:r>
            <a:endParaRPr lang="en-US" altLang="zh-CN" sz="2800" b="1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2755" y="2103120"/>
            <a:ext cx="2727325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  </a:t>
            </a:r>
            <a:r>
              <a:rPr lang="zh-CN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进程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P2:</a:t>
            </a:r>
            <a:endParaRPr lang="en-US" altLang="zh-CN" sz="28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P(SB)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；</a:t>
            </a:r>
            <a:endParaRPr lang="zh-CN" altLang="en-US" sz="2800" b="1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P(SA</a:t>
            </a:r>
            <a:r>
              <a:rPr lang="zh-CN" altLang="en-US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）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；</a:t>
            </a:r>
            <a:endParaRPr lang="zh-CN" altLang="en-US" sz="2800" b="1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使用资源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；</a:t>
            </a:r>
            <a:endParaRPr lang="zh-CN" altLang="en-US" sz="2800" b="1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V(SA);</a:t>
            </a:r>
            <a:endParaRPr lang="en-US" altLang="zh-CN" sz="2800" b="1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V(SB);</a:t>
            </a:r>
            <a:endParaRPr lang="en-US" altLang="zh-CN" sz="2800" b="1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300" y="4754880"/>
            <a:ext cx="8280400" cy="18770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请回答以下问题：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  <a:buFont typeface="Wingdings" panose="05000000000000000000" charset="0"/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(1) 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并发进程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P1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P2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会不会产生死锁问题？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  <a:buFont typeface="Wingdings" panose="05000000000000000000" charset="0"/>
            </a:pP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(2)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如果会产生死锁，如何修改进程的程序，使得不会产生死锁。如果不会产生死锁，请说明理由。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6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标题 14438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387" name="文本框 144386"/>
          <p:cNvSpPr txBox="1"/>
          <p:nvPr/>
        </p:nvSpPr>
        <p:spPr>
          <a:xfrm>
            <a:off x="539750" y="765175"/>
            <a:ext cx="8280400" cy="17068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21.</a:t>
            </a:r>
            <a:r>
              <a:rPr lang="zh-CN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桌子上有一只小盘子只能存放一个水果。母亲随机从水果筐中拿出一个水果放入空盘中，若放入的是橘子，便通知儿子吃，若放入盘子的是苹果，便通知女儿吃。如此循环进行。</a:t>
            </a:r>
            <a:endParaRPr lang="zh-CN" altLang="zh-CN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4401" name="组合 144400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4402" name="椭圆 144401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4403" name="文本框 144402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8605" y="2849880"/>
            <a:ext cx="3550920" cy="3505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mother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：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zh-CN" altLang="en-US" sz="2800">
                <a:latin typeface="黑体" panose="02010609060101010101" pitchFamily="1" charset="-122"/>
                <a:ea typeface="黑体" panose="02010609060101010101" pitchFamily="1" charset="-122"/>
              </a:rPr>
              <a:t>从框中取苹果或橘子</a:t>
            </a:r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;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P(S1);</a:t>
            </a:r>
            <a:endParaRPr lang="en-US" altLang="zh-CN" sz="2800" b="1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zh-CN" altLang="en-US" sz="2800">
                <a:latin typeface="黑体" panose="02010609060101010101" pitchFamily="1" charset="-122"/>
                <a:ea typeface="黑体" panose="02010609060101010101" pitchFamily="1" charset="-122"/>
              </a:rPr>
              <a:t>将水果放入盘子</a:t>
            </a:r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;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if </a:t>
            </a:r>
            <a:r>
              <a:rPr lang="zh-CN" altLang="en-US" sz="2800">
                <a:latin typeface="黑体" panose="02010609060101010101" pitchFamily="1" charset="-122"/>
                <a:ea typeface="黑体" panose="02010609060101010101" pitchFamily="1" charset="-122"/>
              </a:rPr>
              <a:t>放的是橘子</a:t>
            </a:r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;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then </a:t>
            </a:r>
            <a:r>
              <a:rPr lang="en-US" altLang="zh-CN" sz="2800" b="1">
                <a:solidFill>
                  <a:srgbClr val="FF0066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V(S2);</a:t>
            </a:r>
            <a:endParaRPr lang="en-US" altLang="zh-CN" sz="2800" b="1">
              <a:solidFill>
                <a:srgbClr val="FF0066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else </a:t>
            </a:r>
            <a:r>
              <a:rPr lang="en-US" altLang="zh-CN" sz="2800" b="1">
                <a:solidFill>
                  <a:srgbClr val="00CC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V(S3);</a:t>
            </a:r>
            <a:endParaRPr lang="en-US" altLang="zh-CN" sz="2800" b="1">
              <a:solidFill>
                <a:srgbClr val="00CC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19525" y="2849880"/>
            <a:ext cx="2366645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   son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：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FF0066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P(S2);</a:t>
            </a:r>
            <a:endParaRPr lang="en-US" altLang="zh-CN" sz="2800" b="1">
              <a:solidFill>
                <a:srgbClr val="FF0066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zh-CN" altLang="en-US" sz="2800">
                <a:latin typeface="黑体" panose="02010609060101010101" pitchFamily="1" charset="-122"/>
                <a:ea typeface="黑体" panose="02010609060101010101" pitchFamily="1" charset="-122"/>
              </a:rPr>
              <a:t>从盘中拿橘子</a:t>
            </a:r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;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V(S1);</a:t>
            </a:r>
            <a:endParaRPr lang="en-US" altLang="zh-CN" sz="2800" b="1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zh-CN" altLang="en-US" sz="2800">
                <a:latin typeface="黑体" panose="02010609060101010101" pitchFamily="1" charset="-122"/>
                <a:ea typeface="黑体" panose="02010609060101010101" pitchFamily="1" charset="-122"/>
              </a:rPr>
              <a:t>吃橘子</a:t>
            </a:r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;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endParaRPr lang="zh-CN" altLang="en-US" sz="2800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50635" y="2849880"/>
            <a:ext cx="2469515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daughter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：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00CC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P(S3);</a:t>
            </a:r>
            <a:endParaRPr lang="en-US" altLang="zh-CN" sz="2800" b="1">
              <a:solidFill>
                <a:srgbClr val="00CC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zh-CN" altLang="en-US" sz="2800">
                <a:latin typeface="黑体" panose="02010609060101010101" pitchFamily="1" charset="-122"/>
                <a:ea typeface="黑体" panose="02010609060101010101" pitchFamily="1" charset="-122"/>
              </a:rPr>
              <a:t>从盘中拿苹果</a:t>
            </a:r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;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V(S1);</a:t>
            </a:r>
            <a:endParaRPr lang="en-US" altLang="zh-CN" sz="2800" b="1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zh-CN" altLang="en-US" sz="2800">
                <a:latin typeface="黑体" panose="02010609060101010101" pitchFamily="1" charset="-122"/>
                <a:ea typeface="黑体" panose="02010609060101010101" pitchFamily="1" charset="-122"/>
              </a:rPr>
              <a:t>吃苹果</a:t>
            </a:r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;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endParaRPr lang="zh-CN" altLang="en-US" sz="2800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40630" y="2331720"/>
            <a:ext cx="308165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S1=1,S2=0,S3=0</a:t>
            </a:r>
            <a:endParaRPr lang="en-US" altLang="zh-CN" sz="2800" b="1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2" grpId="0"/>
      <p:bldP spid="3" grpId="0"/>
      <p:bldP spid="4" grpId="0"/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标题 14438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387" name="文本框 144386"/>
          <p:cNvSpPr txBox="1"/>
          <p:nvPr/>
        </p:nvSpPr>
        <p:spPr>
          <a:xfrm>
            <a:off x="556260" y="534670"/>
            <a:ext cx="8280400" cy="53390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22.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在一测量控制系统中，数据采集任务（collecting）将所采集的数据送入一单缓冲区，计算任务（computing）从该单缓冲区中取出数据进行计算。这两项任务的行为可描述为：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void collecting( )                   void computing( )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while(true) {                           while(true) {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采集一笔数据;                         …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…                                            从缓冲区中取走一笔数据;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将数据送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入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缓冲区;                 对数据进行计算与加工;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…                                            </a:t>
            </a:r>
            <a:r>
              <a:rPr lang="en-US" altLang="zh-CN" sz="2400" b="1">
                <a:ea typeface="黑体" panose="02010609060101010101" pitchFamily="1" charset="-122"/>
                <a:sym typeface="+mn-ea"/>
              </a:rPr>
              <a:t>… 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r>
              <a:rPr lang="en-US" altLang="zh-CN" sz="2400" b="1">
                <a:solidFill>
                  <a:schemeClr val="tx1"/>
                </a:solidFill>
                <a:ea typeface="黑体" panose="02010609060101010101" pitchFamily="1" charset="-122"/>
                <a:sym typeface="+mn-ea"/>
              </a:rPr>
              <a:t>}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                                }          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                      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问题：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请利用计数信号量机制中的semWait与semSignal操作实现这两项任务共享单缓冲的同步算法。（要求说明用到的信号量的含义，并给出其初值）。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4401" name="组合 144400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4402" name="椭圆 144401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4403" name="文本框 144402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42390" y="3066415"/>
            <a:ext cx="317246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Arial Unicode MS" panose="020B0604020202020204" charset="-122"/>
                <a:ea typeface="Arial Unicode MS" panose="020B0604020202020204" charset="-122"/>
              </a:rPr>
              <a:t>semwait(empty)</a:t>
            </a:r>
            <a:endParaRPr lang="en-US" altLang="zh-CN" sz="2400" b="1">
              <a:solidFill>
                <a:srgbClr val="FF00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47030" y="2580005"/>
            <a:ext cx="317246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semwait(full)</a:t>
            </a:r>
            <a:endParaRPr lang="en-US" altLang="zh-CN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47030" y="3921760"/>
            <a:ext cx="317246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Arial Unicode MS" panose="020B0604020202020204" charset="-122"/>
                <a:ea typeface="Arial Unicode MS" panose="020B0604020202020204" charset="-122"/>
              </a:rPr>
              <a:t>semsignal(empty)</a:t>
            </a:r>
            <a:endParaRPr lang="en-US" altLang="zh-CN" sz="2400" b="1">
              <a:solidFill>
                <a:srgbClr val="FF00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95730" y="3921760"/>
            <a:ext cx="317246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semsignal(full)</a:t>
            </a:r>
            <a:endParaRPr lang="en-US" altLang="zh-CN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5640" y="5873750"/>
            <a:ext cx="802259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full </a:t>
            </a:r>
            <a:r>
              <a:rPr lang="zh-CN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表示单缓冲区是否满，</a:t>
            </a:r>
            <a:r>
              <a:rPr lang="zh-CN" altLang="en-US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初值 </a:t>
            </a:r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full=0</a:t>
            </a:r>
            <a:endParaRPr lang="en-US" altLang="zh-CN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5165" y="6309360"/>
            <a:ext cx="802259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Arial Unicode MS" panose="020B0604020202020204" charset="-122"/>
                <a:ea typeface="Arial Unicode MS" panose="020B0604020202020204" charset="-122"/>
              </a:rPr>
              <a:t>empty</a:t>
            </a:r>
            <a:r>
              <a:rPr lang="zh-CN" altLang="en-US" sz="2400" b="1">
                <a:solidFill>
                  <a:srgbClr val="FF0000"/>
                </a:solidFill>
                <a:latin typeface="Arial Unicode MS" panose="020B0604020202020204" charset="-122"/>
                <a:ea typeface="Arial Unicode MS" panose="020B0604020202020204" charset="-122"/>
              </a:rPr>
              <a:t>表示单缓冲区是否空，初值 </a:t>
            </a:r>
            <a:r>
              <a:rPr lang="en-US" altLang="zh-CN" sz="2400" b="1">
                <a:solidFill>
                  <a:srgbClr val="FF0000"/>
                </a:solidFill>
                <a:latin typeface="Arial Unicode MS" panose="020B0604020202020204" charset="-122"/>
                <a:ea typeface="Arial Unicode MS" panose="020B0604020202020204" charset="-122"/>
              </a:rPr>
              <a:t>empty=1</a:t>
            </a:r>
            <a:r>
              <a:rPr lang="zh-CN" altLang="en-US" sz="2400" b="1">
                <a:solidFill>
                  <a:srgbClr val="FF0000"/>
                </a:solidFill>
                <a:latin typeface="Arial Unicode MS" panose="020B0604020202020204" charset="-122"/>
                <a:ea typeface="Arial Unicode MS" panose="020B0604020202020204" charset="-122"/>
              </a:rPr>
              <a:t>，</a:t>
            </a:r>
            <a:endParaRPr lang="zh-CN" altLang="en-US" sz="2400" b="1">
              <a:solidFill>
                <a:srgbClr val="FF00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标题 14438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387" name="文本框 144386"/>
          <p:cNvSpPr txBox="1"/>
          <p:nvPr/>
        </p:nvSpPr>
        <p:spPr>
          <a:xfrm>
            <a:off x="539750" y="534670"/>
            <a:ext cx="8280400" cy="599694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23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.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试修改下面有界缓冲区生产者/消费者问题解法中的错误。</a:t>
            </a:r>
            <a:endParaRPr lang="en-US" altLang="zh-CN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const int sizeofbuffer = /* buffer size */;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semaphore s = 0, n = 0, e = sizeofbuffer; //令s为互斥信号量，信号量e和n分别为缓冲池中空缓冲区和满缓冲区的数量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void producer()  </a:t>
            </a:r>
            <a:r>
              <a:rPr lang="en-US" altLang="zh-CN" sz="2400" b="1">
                <a:ea typeface="黑体" panose="02010609060101010101" pitchFamily="1" charset="-122"/>
                <a:sym typeface="+mn-ea"/>
              </a:rPr>
              <a:t>{   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             void consumer()</a:t>
            </a:r>
            <a:r>
              <a:rPr lang="en-US" altLang="zh-CN" sz="2400" b="1">
                <a:ea typeface="黑体" panose="02010609060101010101" pitchFamily="1" charset="-122"/>
                <a:sym typeface="+mn-ea"/>
              </a:rPr>
              <a:t> {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while (true) {                                  while (true) {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produce();                                      semWait(s);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semWait(s);                                    semWait(n);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append();                                        take();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semWait(e);                                    semSignal(s);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semSignal(s);                                 semSignal(n);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semSignal(e); </a:t>
            </a:r>
            <a:r>
              <a:rPr lang="en-US" altLang="zh-CN" sz="2400" b="1">
                <a:ea typeface="黑体" panose="02010609060101010101" pitchFamily="1" charset="-122"/>
                <a:sym typeface="+mn-ea"/>
              </a:rPr>
              <a:t>} 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                    consume();</a:t>
            </a:r>
            <a:r>
              <a:rPr lang="en-US" altLang="zh-CN" sz="2400" b="1">
                <a:ea typeface="黑体" panose="02010609060101010101" pitchFamily="1" charset="-122"/>
                <a:sym typeface="+mn-ea"/>
              </a:rPr>
              <a:t> }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                              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}                                                          }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void main(){ parbegin (producer, consumer); }</a:t>
            </a:r>
            <a:endParaRPr lang="en-US" altLang="zh-CN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4401" name="组合 144400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4402" name="椭圆 144401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4403" name="文本框 144402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标题 14438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387" name="文本框 144386"/>
          <p:cNvSpPr txBox="1"/>
          <p:nvPr/>
        </p:nvSpPr>
        <p:spPr>
          <a:xfrm>
            <a:off x="539750" y="765175"/>
            <a:ext cx="8280400" cy="85344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24.</a:t>
            </a:r>
            <a:r>
              <a:rPr lang="zh-CN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有两个并发执行的进程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，进程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每次读一个随机整数，由进程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统计读出的偶数个数。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4401" name="组合 144400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4402" name="椭圆 144401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4403" name="文本框 144402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14960" y="1889760"/>
            <a:ext cx="4556760" cy="3505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进程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：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L1</a:t>
            </a:r>
            <a:r>
              <a:rPr lang="zh-CN" altLang="en-US" sz="2800">
                <a:latin typeface="黑体" panose="02010609060101010101" pitchFamily="1" charset="-122"/>
                <a:ea typeface="黑体" panose="02010609060101010101" pitchFamily="1" charset="-122"/>
              </a:rPr>
              <a:t>：</a:t>
            </a:r>
            <a:r>
              <a:rPr lang="en-US" altLang="zh-CN" sz="28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_______;</a:t>
            </a:r>
            <a:endParaRPr lang="en-US" altLang="zh-CN" sz="2800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L2</a:t>
            </a:r>
            <a:r>
              <a:rPr lang="zh-CN" altLang="en-US" sz="2800">
                <a:latin typeface="黑体" panose="02010609060101010101" pitchFamily="1" charset="-122"/>
                <a:ea typeface="黑体" panose="02010609060101010101" pitchFamily="1" charset="-122"/>
              </a:rPr>
              <a:t>：</a:t>
            </a:r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x = </a:t>
            </a:r>
            <a:r>
              <a:rPr lang="zh-CN" altLang="en-US" sz="2800">
                <a:latin typeface="黑体" panose="02010609060101010101" pitchFamily="1" charset="-122"/>
                <a:ea typeface="黑体" panose="02010609060101010101" pitchFamily="1" charset="-122"/>
              </a:rPr>
              <a:t>一个随机整数</a:t>
            </a:r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;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L3</a:t>
            </a:r>
            <a:r>
              <a:rPr lang="zh-CN" altLang="en-US" sz="2800">
                <a:latin typeface="黑体" panose="02010609060101010101" pitchFamily="1" charset="-122"/>
                <a:ea typeface="黑体" panose="02010609060101010101" pitchFamily="1" charset="-122"/>
              </a:rPr>
              <a:t>：</a:t>
            </a:r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if x mod 2==0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       then </a:t>
            </a:r>
            <a:r>
              <a:rPr lang="en-US" altLang="zh-CN" sz="28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_______;</a:t>
            </a:r>
            <a:endParaRPr lang="en-US" altLang="zh-CN" sz="2800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       </a:t>
            </a:r>
            <a:r>
              <a:rPr lang="en-US" altLang="zh-CN" sz="280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else </a:t>
            </a:r>
            <a:r>
              <a:rPr lang="en-US" altLang="zh-CN" sz="280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goto</a:t>
            </a:r>
            <a:r>
              <a:rPr lang="en-US" altLang="zh-CN" sz="28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 ______;</a:t>
            </a:r>
            <a:endParaRPr lang="en-US" altLang="zh-CN" sz="2800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    goto </a:t>
            </a:r>
            <a:r>
              <a:rPr lang="en-US" altLang="zh-CN" sz="28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________;</a:t>
            </a:r>
            <a:endParaRPr lang="en-US" altLang="zh-CN" sz="2800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endParaRPr lang="zh-CN" altLang="en-US" sz="2800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93385" y="2316480"/>
            <a:ext cx="3328035" cy="3078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   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进程</a:t>
            </a:r>
            <a:r>
              <a:rPr lang="en-US" altLang="zh-CN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：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   count=0;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L4: </a:t>
            </a:r>
            <a:r>
              <a:rPr lang="en-US" altLang="zh-CN" sz="28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_______;</a:t>
            </a:r>
            <a:endParaRPr lang="en-US" altLang="zh-CN" sz="2800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L5: count++;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L6: </a:t>
            </a:r>
            <a:r>
              <a:rPr lang="en-US" altLang="zh-CN" sz="28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________;</a:t>
            </a:r>
            <a:endParaRPr lang="en-US" altLang="zh-CN" sz="28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r>
              <a:rPr lang="en-US" altLang="zh-CN" sz="2800">
                <a:latin typeface="黑体" panose="02010609060101010101" pitchFamily="1" charset="-122"/>
                <a:ea typeface="黑体" panose="02010609060101010101" pitchFamily="1" charset="-122"/>
              </a:rPr>
              <a:t>   goto </a:t>
            </a:r>
            <a:r>
              <a:rPr lang="en-US" altLang="zh-CN" sz="28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______;</a:t>
            </a:r>
            <a:endParaRPr lang="en-US" altLang="zh-CN" sz="2800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endParaRPr lang="zh-CN" altLang="en-US" sz="2800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16575" y="1712595"/>
            <a:ext cx="308165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S1=1,S2=0</a:t>
            </a:r>
            <a:endParaRPr lang="en-US" altLang="zh-CN" sz="2800" b="1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20790" y="3185795"/>
            <a:ext cx="250063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P(S2)</a:t>
            </a:r>
            <a:endParaRPr lang="en-US" altLang="zh-CN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46350" y="3612515"/>
            <a:ext cx="250063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V(S2)</a:t>
            </a:r>
            <a:endParaRPr lang="en-US" altLang="zh-CN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5220" y="2316480"/>
            <a:ext cx="250063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P(S1)</a:t>
            </a:r>
            <a:endParaRPr lang="en-US" altLang="zh-CN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20790" y="4037965"/>
            <a:ext cx="250063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V(S1)</a:t>
            </a:r>
            <a:endParaRPr lang="en-US" altLang="zh-CN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92620" y="4448175"/>
            <a:ext cx="170561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L4</a:t>
            </a:r>
            <a:endParaRPr lang="en-US" altLang="zh-CN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41370" y="4037965"/>
            <a:ext cx="170561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L2</a:t>
            </a:r>
            <a:endParaRPr lang="en-US" altLang="zh-CN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12340" y="4448175"/>
            <a:ext cx="170561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L1</a:t>
            </a:r>
            <a:endParaRPr lang="en-US" altLang="zh-CN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2" grpId="0"/>
      <p:bldP spid="3" grpId="0"/>
      <p:bldP spid="5" grpId="0"/>
      <p:bldP spid="4" grpId="0"/>
      <p:bldP spid="6" grpId="0"/>
      <p:bldP spid="7" grpId="0"/>
      <p:bldP spid="8" grpId="0"/>
      <p:bldP spid="9" grpId="0"/>
      <p:bldP spid="10" grpId="0"/>
      <p:bldP spid="11" grpId="0"/>
      <p:bldP spid="4" grpId="1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9457"/>
          <p:cNvSpPr>
            <a:spLocks noGrp="1"/>
          </p:cNvSpPr>
          <p:nvPr>
            <p:ph type="title"/>
          </p:nvPr>
        </p:nvSpPr>
        <p:spPr>
          <a:xfrm>
            <a:off x="454025" y="0"/>
            <a:ext cx="8229600" cy="1143000"/>
          </a:xfrm>
        </p:spPr>
        <p:txBody>
          <a:bodyPr anchor="ctr"/>
          <a:p>
            <a:r>
              <a:rPr lang="zh-CN" altLang="en-US" dirty="0"/>
              <a:t>进程的交互</a:t>
            </a:r>
            <a:endParaRPr lang="zh-CN" altLang="en-US" dirty="0"/>
          </a:p>
        </p:txBody>
      </p:sp>
      <p:pic>
        <p:nvPicPr>
          <p:cNvPr id="19459" name="内容占位符 19458" descr="5.1 biao5.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0" y="909638"/>
            <a:ext cx="9137650" cy="3797300"/>
          </a:xfrm>
        </p:spPr>
      </p:pic>
      <p:sp>
        <p:nvSpPr>
          <p:cNvPr id="19460" name="矩形 19459"/>
          <p:cNvSpPr>
            <a:spLocks noGrp="1"/>
          </p:cNvSpPr>
          <p:nvPr/>
        </p:nvSpPr>
        <p:spPr>
          <a:xfrm>
            <a:off x="454025" y="4706938"/>
            <a:ext cx="8689975" cy="19494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dirty="0"/>
              <a:t>进程间的资源竞争：互斥，临界区，临界资源</a:t>
            </a:r>
            <a:endParaRPr lang="zh-CN" altLang="en-US" dirty="0"/>
          </a:p>
          <a:p>
            <a:pPr lvl="0">
              <a:lnSpc>
                <a:spcPct val="80000"/>
              </a:lnSpc>
            </a:pPr>
            <a:endParaRPr lang="zh-CN" altLang="en-US" dirty="0"/>
          </a:p>
        </p:txBody>
      </p:sp>
      <p:sp>
        <p:nvSpPr>
          <p:cNvPr id="7186" name="文本框 7185"/>
          <p:cNvSpPr txBox="1"/>
          <p:nvPr/>
        </p:nvSpPr>
        <p:spPr>
          <a:xfrm>
            <a:off x="8023860" y="61150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P129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标题 14438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387" name="文本框 144386"/>
          <p:cNvSpPr txBox="1"/>
          <p:nvPr/>
        </p:nvSpPr>
        <p:spPr>
          <a:xfrm>
            <a:off x="99060" y="438150"/>
            <a:ext cx="8945880" cy="27063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25.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一个数据采集处理系统有三个进程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。进程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负责数据采集，并把采集到的数据存入缓冲区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H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中，供进程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分别做不同的处理，系统规定：仅当进程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都取走了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H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中的数据后进程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才能在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H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中存入新的数据供处理。未来使进程能正确的并发执行。用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PV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操作来进程管理，回答以下问题：</a:t>
            </a:r>
            <a:endParaRPr lang="zh-CN" altLang="en-US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）应怎样定义信号量？写出信号量的作用及其初值。</a:t>
            </a:r>
            <a:endParaRPr lang="zh-CN" altLang="en-US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）利用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PV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操作来管理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ABC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，写出正确的可并发程序</a:t>
            </a:r>
            <a:endParaRPr lang="zh-CN" altLang="en-US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4401" name="组合 144400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4402" name="椭圆 144401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4403" name="文本框 144402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61315" y="3299460"/>
            <a:ext cx="3241040" cy="3307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进程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A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：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while{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x=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</a:rPr>
              <a:t>采集到的数据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;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_________;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_________;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H=x;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_________;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_________; }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59455" y="3299460"/>
            <a:ext cx="2900045" cy="2503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进程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B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：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while{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_________;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y=H;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_________;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</a:rPr>
              <a:t>处理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y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</a:rPr>
              <a:t>中的数据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; }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44895" y="3299460"/>
            <a:ext cx="2900045" cy="2503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进程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C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：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while{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_________;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z=H;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_________;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  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</a:rPr>
              <a:t>处理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z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</a:rPr>
              <a:t>中的数据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</a:rPr>
              <a:t>; }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56355" y="4076700"/>
            <a:ext cx="170561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P(SB)</a:t>
            </a:r>
            <a:endParaRPr lang="zh-CN" altLang="en-US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6435" y="5612765"/>
            <a:ext cx="170561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V(SB)</a:t>
            </a:r>
            <a:endParaRPr lang="zh-CN" altLang="en-US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82955" y="6099175"/>
            <a:ext cx="170561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V(SC)</a:t>
            </a:r>
            <a:endParaRPr lang="zh-CN" altLang="en-US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94780" y="4076700"/>
            <a:ext cx="170561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P(SC)</a:t>
            </a:r>
            <a:endParaRPr lang="zh-CN" altLang="en-US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19195" y="4841875"/>
            <a:ext cx="170561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V(SA)</a:t>
            </a:r>
            <a:endParaRPr lang="zh-CN" altLang="en-US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03365" y="4841875"/>
            <a:ext cx="170561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V(SA)</a:t>
            </a:r>
            <a:endParaRPr lang="zh-CN" altLang="en-US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7405" y="4448810"/>
            <a:ext cx="170561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P(SA)</a:t>
            </a:r>
            <a:endParaRPr lang="zh-CN" altLang="en-US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7405" y="4935220"/>
            <a:ext cx="1705610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P(SA)</a:t>
            </a:r>
            <a:endParaRPr lang="zh-CN" altLang="en-US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33015" y="5873750"/>
            <a:ext cx="6165215" cy="852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SB </a:t>
            </a:r>
            <a:r>
              <a:rPr lang="zh-CN" altLang="en-US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通知</a:t>
            </a:r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B</a:t>
            </a:r>
            <a:r>
              <a:rPr lang="zh-CN" altLang="en-US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可以取数据，</a:t>
            </a:r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SC</a:t>
            </a:r>
            <a:r>
              <a:rPr lang="zh-CN" altLang="en-US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通知</a:t>
            </a:r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C</a:t>
            </a:r>
            <a:r>
              <a:rPr lang="zh-CN" altLang="en-US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可以取数据</a:t>
            </a:r>
            <a:endParaRPr lang="zh-CN" altLang="en-US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SA</a:t>
            </a:r>
            <a:r>
              <a:rPr lang="zh-CN" altLang="en-US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通知</a:t>
            </a:r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A</a:t>
            </a:r>
            <a:r>
              <a:rPr lang="zh-CN" altLang="en-US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可以存数据，</a:t>
            </a:r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SA=2</a:t>
            </a:r>
            <a:r>
              <a:rPr lang="zh-CN" altLang="en-US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，</a:t>
            </a:r>
            <a:r>
              <a:rPr lang="en-US" altLang="zh-CN" sz="2400" b="1">
                <a:solidFill>
                  <a:srgbClr val="FF00FF"/>
                </a:solidFill>
                <a:latin typeface="Arial Unicode MS" panose="020B0604020202020204" charset="-122"/>
                <a:ea typeface="Arial Unicode MS" panose="020B0604020202020204" charset="-122"/>
              </a:rPr>
              <a:t>SB=SC=0</a:t>
            </a:r>
            <a:endParaRPr lang="en-US" altLang="zh-CN" sz="2400" b="1">
              <a:solidFill>
                <a:srgbClr val="FF00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2" name="标题 143361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3363" name="文本框 143362"/>
          <p:cNvSpPr txBox="1"/>
          <p:nvPr/>
        </p:nvSpPr>
        <p:spPr>
          <a:xfrm>
            <a:off x="539750" y="765175"/>
            <a:ext cx="8280400" cy="2135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12.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自动管理的地下车库，最多可停放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50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辆车，出入口都有自动感应装置。</a:t>
            </a: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当有车到达入口，若车库中未停满车，则开启入口门让其驶入，否则需等待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；当有一辆车要离开车库时，若有车等待进入，则允许一辆车驶入；否则，增加一个空位。 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3364" name="文本框 143363"/>
          <p:cNvSpPr txBox="1"/>
          <p:nvPr/>
        </p:nvSpPr>
        <p:spPr>
          <a:xfrm>
            <a:off x="3132138" y="3068638"/>
            <a:ext cx="3095625" cy="31448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入口：</a:t>
            </a:r>
            <a:endParaRPr lang="zh-CN" altLang="en-US" sz="32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一辆车到达入口</a:t>
            </a:r>
            <a:endParaRPr lang="zh-CN" altLang="en-US" sz="2800" b="1">
              <a:solidFill>
                <a:srgbClr val="00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endParaRPr lang="zh-CN" altLang="en-US" sz="2800" b="1">
              <a:solidFill>
                <a:srgbClr val="00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打开车库门 </a:t>
            </a:r>
            <a:endParaRPr lang="zh-CN" altLang="en-US" sz="2800" b="1">
              <a:solidFill>
                <a:srgbClr val="00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汽车驶入车库 </a:t>
            </a:r>
            <a:endParaRPr lang="zh-CN" altLang="en-US" sz="2800" b="1">
              <a:solidFill>
                <a:srgbClr val="00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3365" name="文本框 143364"/>
          <p:cNvSpPr txBox="1"/>
          <p:nvPr/>
        </p:nvSpPr>
        <p:spPr>
          <a:xfrm>
            <a:off x="6338888" y="3068638"/>
            <a:ext cx="2805112" cy="25034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出口：</a:t>
            </a:r>
            <a:endParaRPr lang="zh-CN" altLang="en-US" sz="32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一辆车到达出口</a:t>
            </a:r>
            <a:endParaRPr lang="zh-CN" altLang="en-US" sz="2800" b="1">
              <a:solidFill>
                <a:srgbClr val="00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endParaRPr lang="zh-CN" altLang="en-US" sz="2800" b="1">
              <a:solidFill>
                <a:srgbClr val="00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汽车离开车库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3366" name="文本框 143365"/>
          <p:cNvSpPr txBox="1"/>
          <p:nvPr/>
        </p:nvSpPr>
        <p:spPr>
          <a:xfrm>
            <a:off x="827088" y="3500438"/>
            <a:ext cx="1511300" cy="1801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入口 </a:t>
            </a:r>
            <a:endParaRPr lang="zh-CN" altLang="en-US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满不放</a:t>
            </a:r>
            <a:endParaRPr lang="zh-CN" altLang="en-US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S=50</a:t>
            </a:r>
            <a:endParaRPr lang="en-US" altLang="zh-CN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3367" name="文本框 143366"/>
          <p:cNvSpPr txBox="1"/>
          <p:nvPr/>
        </p:nvSpPr>
        <p:spPr>
          <a:xfrm>
            <a:off x="3635375" y="4437063"/>
            <a:ext cx="1223963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P(s)</a:t>
            </a:r>
            <a:endParaRPr lang="en-US" altLang="zh-CN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3368" name="文本框 143367"/>
          <p:cNvSpPr txBox="1"/>
          <p:nvPr/>
        </p:nvSpPr>
        <p:spPr>
          <a:xfrm>
            <a:off x="7019925" y="4437063"/>
            <a:ext cx="1223963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V(s)</a:t>
            </a:r>
            <a:endParaRPr lang="en-US" altLang="zh-CN" sz="28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3369" name="组合 143368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3370" name="椭圆 143369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3371" name="文本框 143370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4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4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4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/>
      <p:bldP spid="143364" grpId="0"/>
      <p:bldP spid="143365" grpId="0"/>
      <p:bldP spid="143366" grpId="0"/>
      <p:bldP spid="143367" grpId="0"/>
      <p:bldP spid="143368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标题 144385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4387" name="文本框 144386"/>
          <p:cNvSpPr txBox="1"/>
          <p:nvPr/>
        </p:nvSpPr>
        <p:spPr>
          <a:xfrm>
            <a:off x="539750" y="765175"/>
            <a:ext cx="8280400" cy="1708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13.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自动质量检测系统，进程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Q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每次取一件产品检测，然后放入货架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F(F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的容量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=1),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进程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从货架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F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上取出合格产品，贴标签后包装；进程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从货架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F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上取出不合格产品，丢入废物箱 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88" name="文本框 144387"/>
          <p:cNvSpPr txBox="1"/>
          <p:nvPr/>
        </p:nvSpPr>
        <p:spPr>
          <a:xfrm>
            <a:off x="1116013" y="2636838"/>
            <a:ext cx="2735262" cy="3678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32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Q</a:t>
            </a:r>
            <a:r>
              <a:rPr lang="zh-CN" altLang="en-US" sz="32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32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取产品检验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产品放入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F=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合格产品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then  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else   </a:t>
            </a:r>
            <a:endParaRPr lang="en-US" altLang="zh-CN" sz="24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89" name="文本框 144388"/>
          <p:cNvSpPr txBox="1"/>
          <p:nvPr/>
        </p:nvSpPr>
        <p:spPr>
          <a:xfrm>
            <a:off x="4356100" y="3716338"/>
            <a:ext cx="2089150" cy="2578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32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</a:t>
            </a:r>
            <a:r>
              <a:rPr lang="zh-CN" altLang="en-US" sz="32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    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取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上产品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</a:t>
            </a:r>
            <a:endParaRPr lang="zh-CN" altLang="en-US" sz="24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贴标签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包装</a:t>
            </a:r>
            <a:endParaRPr lang="zh-CN" altLang="en-US" sz="24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90" name="文本框 144389"/>
          <p:cNvSpPr txBox="1"/>
          <p:nvPr/>
        </p:nvSpPr>
        <p:spPr>
          <a:xfrm>
            <a:off x="7054850" y="3716338"/>
            <a:ext cx="2089150" cy="2578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32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B</a:t>
            </a:r>
            <a:r>
              <a:rPr lang="zh-CN" altLang="en-US" sz="32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      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取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上产品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</a:t>
            </a:r>
            <a:endParaRPr lang="zh-CN" altLang="en-US" sz="24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丢垃圾桶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91" name="矩形 144390"/>
          <p:cNvSpPr/>
          <p:nvPr/>
        </p:nvSpPr>
        <p:spPr>
          <a:xfrm>
            <a:off x="4859338" y="2420938"/>
            <a:ext cx="4033837" cy="946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algn="ctr" eaLnBrk="0" hangingPunct="0"/>
            <a:r>
              <a:rPr lang="en-US" altLang="zh-CN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  </a:t>
            </a:r>
            <a:r>
              <a:rPr lang="zh-CN" altLang="en-US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满不放： </a:t>
            </a:r>
            <a:endParaRPr lang="zh-CN" altLang="en-US" sz="2800" b="1">
              <a:solidFill>
                <a:srgbClr val="66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S=1</a:t>
            </a:r>
            <a:endParaRPr lang="en-US" altLang="zh-CN" sz="2800" b="1">
              <a:solidFill>
                <a:srgbClr val="66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92" name="文本框 144391"/>
          <p:cNvSpPr txBox="1"/>
          <p:nvPr/>
        </p:nvSpPr>
        <p:spPr>
          <a:xfrm>
            <a:off x="1547813" y="3789363"/>
            <a:ext cx="14414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P(S)</a:t>
            </a:r>
            <a:endParaRPr lang="en-US" altLang="zh-CN" sz="2800" b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93" name="文本框 144392"/>
          <p:cNvSpPr txBox="1"/>
          <p:nvPr/>
        </p:nvSpPr>
        <p:spPr>
          <a:xfrm>
            <a:off x="4643438" y="5229225"/>
            <a:ext cx="14414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V(S)</a:t>
            </a:r>
            <a:endParaRPr lang="en-US" altLang="zh-CN" sz="2800" b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94" name="文本框 144393"/>
          <p:cNvSpPr txBox="1"/>
          <p:nvPr/>
        </p:nvSpPr>
        <p:spPr>
          <a:xfrm>
            <a:off x="7164388" y="5300663"/>
            <a:ext cx="14414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V(S)</a:t>
            </a:r>
            <a:endParaRPr lang="en-US" altLang="zh-CN" sz="2800" b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95" name="矩形 144394"/>
          <p:cNvSpPr/>
          <p:nvPr/>
        </p:nvSpPr>
        <p:spPr>
          <a:xfrm>
            <a:off x="4859338" y="2492375"/>
            <a:ext cx="4033837" cy="946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algn="ctr" eaLnBrk="0" hangingPunct="0"/>
            <a:r>
              <a:rPr lang="en-US" altLang="zh-CN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  A: </a:t>
            </a:r>
            <a:r>
              <a:rPr lang="zh-CN" altLang="en-US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合格产品才取 </a:t>
            </a:r>
            <a:endParaRPr lang="zh-CN" altLang="en-US" sz="2800" b="1">
              <a:solidFill>
                <a:srgbClr val="66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S1=0</a:t>
            </a:r>
            <a:endParaRPr lang="en-US" altLang="zh-CN" sz="2800" b="1">
              <a:solidFill>
                <a:srgbClr val="66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96" name="文本框 144395"/>
          <p:cNvSpPr txBox="1"/>
          <p:nvPr/>
        </p:nvSpPr>
        <p:spPr>
          <a:xfrm>
            <a:off x="4643438" y="4292600"/>
            <a:ext cx="14414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66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P(S1)</a:t>
            </a:r>
            <a:endParaRPr lang="en-US" altLang="zh-CN" sz="2800" b="1">
              <a:solidFill>
                <a:srgbClr val="FF66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97" name="文本框 144396"/>
          <p:cNvSpPr txBox="1"/>
          <p:nvPr/>
        </p:nvSpPr>
        <p:spPr>
          <a:xfrm>
            <a:off x="2051050" y="5229225"/>
            <a:ext cx="14414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66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V(S1)</a:t>
            </a:r>
            <a:endParaRPr lang="en-US" altLang="zh-CN" sz="2800" b="1">
              <a:solidFill>
                <a:srgbClr val="FF66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98" name="矩形 144397"/>
          <p:cNvSpPr/>
          <p:nvPr/>
        </p:nvSpPr>
        <p:spPr>
          <a:xfrm>
            <a:off x="4859338" y="2492375"/>
            <a:ext cx="4033837" cy="946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algn="ctr" eaLnBrk="0" hangingPunct="0"/>
            <a:r>
              <a:rPr lang="en-US" altLang="zh-CN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③ B: </a:t>
            </a:r>
            <a:r>
              <a:rPr lang="zh-CN" altLang="en-US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不合格产品才取 </a:t>
            </a:r>
            <a:endParaRPr lang="zh-CN" altLang="en-US" sz="2800" b="1">
              <a:solidFill>
                <a:srgbClr val="66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/>
            <a:r>
              <a:rPr lang="zh-CN" altLang="en-US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8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S2=0</a:t>
            </a:r>
            <a:endParaRPr lang="en-US" altLang="zh-CN" sz="2800" b="1">
              <a:solidFill>
                <a:srgbClr val="66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399" name="文本框 144398"/>
          <p:cNvSpPr txBox="1"/>
          <p:nvPr/>
        </p:nvSpPr>
        <p:spPr>
          <a:xfrm>
            <a:off x="7164388" y="4292600"/>
            <a:ext cx="14414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P(S2)</a:t>
            </a:r>
            <a:endParaRPr lang="en-US" altLang="zh-CN" sz="2800" b="1">
              <a:solidFill>
                <a:srgbClr val="00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4400" name="文本框 144399"/>
          <p:cNvSpPr txBox="1"/>
          <p:nvPr/>
        </p:nvSpPr>
        <p:spPr>
          <a:xfrm>
            <a:off x="2051050" y="5805488"/>
            <a:ext cx="14414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1" charset="-122"/>
              </a:rPr>
              <a:t>V(S2)</a:t>
            </a:r>
            <a:endParaRPr lang="en-US" altLang="zh-CN" sz="2800" b="1">
              <a:solidFill>
                <a:srgbClr val="00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4401" name="组合 144400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4402" name="椭圆 144401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4403" name="文本框 144402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144388" grpId="0"/>
      <p:bldP spid="144389" grpId="0"/>
      <p:bldP spid="144390" grpId="0"/>
      <p:bldP spid="144391" grpId="0" bldLvl="0" animBg="1"/>
      <p:bldP spid="144392" grpId="0"/>
      <p:bldP spid="144393" grpId="0"/>
      <p:bldP spid="144394" grpId="0"/>
      <p:bldP spid="144395" grpId="0" bldLvl="0" animBg="1"/>
      <p:bldP spid="144396" grpId="0"/>
      <p:bldP spid="144397" grpId="0"/>
      <p:bldP spid="144398" grpId="0" bldLvl="0" animBg="1"/>
      <p:bldP spid="144399" grpId="0"/>
      <p:bldP spid="144400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10" name="标题 145409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5411" name="文本框 145410"/>
          <p:cNvSpPr txBox="1"/>
          <p:nvPr/>
        </p:nvSpPr>
        <p:spPr>
          <a:xfrm>
            <a:off x="539750" y="765175"/>
            <a:ext cx="8280400" cy="1281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spcBef>
                <a:spcPct val="2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14.</a:t>
            </a:r>
            <a:r>
              <a:rPr lang="zh-CN" altLang="en-US" sz="2800" b="1">
                <a:solidFill>
                  <a:schemeClr val="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一个网上订票系统，多个顾客可以同时查询当前的票数，但同一时刻只能有一个顾客订票，有顾客在查询时也不能进行订票 </a:t>
            </a:r>
            <a:endParaRPr lang="zh-CN" altLang="en-US" sz="2800" b="1">
              <a:solidFill>
                <a:schemeClr val="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12" name="文本框 145411"/>
          <p:cNvSpPr txBox="1"/>
          <p:nvPr/>
        </p:nvSpPr>
        <p:spPr>
          <a:xfrm>
            <a:off x="4716463" y="2276475"/>
            <a:ext cx="4427537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第一个查询者在查询前问：有人在订票吗？ 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s=1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13" name="文本框 145412"/>
          <p:cNvSpPr txBox="1"/>
          <p:nvPr/>
        </p:nvSpPr>
        <p:spPr>
          <a:xfrm>
            <a:off x="1547813" y="2205038"/>
            <a:ext cx="2665412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/>
            <a:r>
              <a:rPr lang="zh-CN" altLang="en-US" sz="32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查询者</a:t>
            </a:r>
            <a:endParaRPr lang="zh-CN" altLang="en-US" sz="3200" b="1">
              <a:solidFill>
                <a:srgbClr val="CC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14" name="文本框 145413"/>
          <p:cNvSpPr txBox="1"/>
          <p:nvPr/>
        </p:nvSpPr>
        <p:spPr>
          <a:xfrm>
            <a:off x="1547813" y="2852738"/>
            <a:ext cx="2665412" cy="3378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/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c=c+1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if c=1 then P(s)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查询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15" name="文本框 145414"/>
          <p:cNvSpPr txBox="1"/>
          <p:nvPr/>
        </p:nvSpPr>
        <p:spPr>
          <a:xfrm>
            <a:off x="4356100" y="3213100"/>
            <a:ext cx="1655763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/>
            <a:r>
              <a:rPr lang="zh-CN" altLang="en-US" sz="32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订票者</a:t>
            </a:r>
            <a:endParaRPr lang="zh-CN" altLang="en-US" sz="3200" b="1">
              <a:solidFill>
                <a:srgbClr val="CC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16" name="文本框 145415"/>
          <p:cNvSpPr txBox="1"/>
          <p:nvPr/>
        </p:nvSpPr>
        <p:spPr>
          <a:xfrm>
            <a:off x="4427538" y="3789363"/>
            <a:ext cx="1296987" cy="15160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30000"/>
              </a:lnSpc>
            </a:pP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订票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17" name="文本框 145416"/>
          <p:cNvSpPr txBox="1"/>
          <p:nvPr/>
        </p:nvSpPr>
        <p:spPr>
          <a:xfrm>
            <a:off x="4716463" y="2276475"/>
            <a:ext cx="4356100" cy="946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是临界资源，互斥 ，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m=1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18" name="文本框 145417"/>
          <p:cNvSpPr txBox="1"/>
          <p:nvPr/>
        </p:nvSpPr>
        <p:spPr>
          <a:xfrm>
            <a:off x="1547813" y="2852738"/>
            <a:ext cx="2665412" cy="3378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P(m)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c=c+1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if c=1 then P(s)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V(m)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查询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19" name="文本框 145418"/>
          <p:cNvSpPr txBox="1"/>
          <p:nvPr/>
        </p:nvSpPr>
        <p:spPr>
          <a:xfrm>
            <a:off x="4716463" y="2276475"/>
            <a:ext cx="4356100" cy="946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订票者问：有人在查询吗？   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s1=1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20" name="文本框 145419"/>
          <p:cNvSpPr txBox="1"/>
          <p:nvPr/>
        </p:nvSpPr>
        <p:spPr>
          <a:xfrm>
            <a:off x="6804025" y="3213100"/>
            <a:ext cx="180022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/>
            <a:r>
              <a:rPr lang="zh-CN" altLang="en-US" sz="32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订票者</a:t>
            </a:r>
            <a:endParaRPr lang="zh-CN" altLang="en-US" sz="3200" b="1">
              <a:solidFill>
                <a:srgbClr val="CC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21" name="文本框 145420"/>
          <p:cNvSpPr txBox="1"/>
          <p:nvPr/>
        </p:nvSpPr>
        <p:spPr>
          <a:xfrm>
            <a:off x="6910388" y="3789363"/>
            <a:ext cx="1477962" cy="15160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30000"/>
              </a:lnSpc>
            </a:pP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订票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22" name="文本框 145421"/>
          <p:cNvSpPr txBox="1"/>
          <p:nvPr/>
        </p:nvSpPr>
        <p:spPr>
          <a:xfrm>
            <a:off x="4427538" y="3789363"/>
            <a:ext cx="1296987" cy="15160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3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P(s1)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订票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23" name="文本框 145422"/>
          <p:cNvSpPr txBox="1"/>
          <p:nvPr/>
        </p:nvSpPr>
        <p:spPr>
          <a:xfrm>
            <a:off x="1547813" y="2852738"/>
            <a:ext cx="2665412" cy="3378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P(m)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c=c+1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if c=1 then P(s)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V(m)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查询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P(m)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c=c-1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if c=0 then P(s1)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V(m)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24" name="文本框 145423"/>
          <p:cNvSpPr txBox="1"/>
          <p:nvPr/>
        </p:nvSpPr>
        <p:spPr>
          <a:xfrm>
            <a:off x="900113" y="3068638"/>
            <a:ext cx="611187" cy="3025775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进   来         离  开</a:t>
            </a:r>
            <a:endParaRPr lang="zh-CN" altLang="en-US" sz="2800" b="1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25" name="文本框 145424"/>
          <p:cNvSpPr txBox="1"/>
          <p:nvPr/>
        </p:nvSpPr>
        <p:spPr>
          <a:xfrm>
            <a:off x="4716463" y="2276475"/>
            <a:ext cx="4356100" cy="946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最后一个查询者回答：无人查询了，可以订票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26" name="文本框 145425"/>
          <p:cNvSpPr txBox="1"/>
          <p:nvPr/>
        </p:nvSpPr>
        <p:spPr>
          <a:xfrm>
            <a:off x="4716463" y="2276475"/>
            <a:ext cx="4356100" cy="946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订票者问：有人在订票吗？  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s=s1=1</a:t>
            </a:r>
            <a:endParaRPr lang="en-US" altLang="zh-CN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27" name="文本框 145426"/>
          <p:cNvSpPr txBox="1"/>
          <p:nvPr/>
        </p:nvSpPr>
        <p:spPr>
          <a:xfrm>
            <a:off x="6910388" y="3789363"/>
            <a:ext cx="1477962" cy="15160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3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订票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28" name="文本框 145427"/>
          <p:cNvSpPr txBox="1"/>
          <p:nvPr/>
        </p:nvSpPr>
        <p:spPr>
          <a:xfrm>
            <a:off x="1547813" y="2852738"/>
            <a:ext cx="2665412" cy="3378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P(m)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c=c+1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if c=1 then P(s)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V(m)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查询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P(m)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c=c-1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if c=0 then P(s)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V(m)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29" name="文本框 145428"/>
          <p:cNvSpPr txBox="1"/>
          <p:nvPr/>
        </p:nvSpPr>
        <p:spPr>
          <a:xfrm>
            <a:off x="4427538" y="3789363"/>
            <a:ext cx="1296987" cy="15160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3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P(s)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订票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V(s)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5430" name="爆炸形 1 145429"/>
          <p:cNvSpPr/>
          <p:nvPr/>
        </p:nvSpPr>
        <p:spPr>
          <a:xfrm>
            <a:off x="5003800" y="4724400"/>
            <a:ext cx="2376488" cy="1728788"/>
          </a:xfrm>
          <a:prstGeom prst="irregularSeal1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algn="ctr" eaLnBrk="0" hangingPunct="0"/>
            <a:r>
              <a:rPr lang="zh-CN" altLang="en-US" sz="2800" b="1">
                <a:solidFill>
                  <a:srgbClr val="CC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读者写者</a:t>
            </a:r>
            <a:endParaRPr lang="zh-CN" altLang="en-US" sz="2800" b="1">
              <a:solidFill>
                <a:srgbClr val="CC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5431" name="组合 145430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5432" name="椭圆 145431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5433" name="文本框 145432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9" dur="500"/>
                                        <p:tgtEl>
                                          <p:spTgt spid="14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145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4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5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6" dur="500"/>
                                        <p:tgtEl>
                                          <p:spTgt spid="145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1" dur="500"/>
                                        <p:tgtEl>
                                          <p:spTgt spid="14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5" dur="500"/>
                                        <p:tgtEl>
                                          <p:spTgt spid="14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/>
      <p:bldP spid="145412" grpId="0"/>
      <p:bldP spid="145413" grpId="0"/>
      <p:bldP spid="145414" grpId="0" animBg="1"/>
      <p:bldP spid="145415" grpId="0"/>
      <p:bldP spid="145416" grpId="0" animBg="1"/>
      <p:bldP spid="145417" grpId="0" animBg="1"/>
      <p:bldP spid="145418" grpId="0" animBg="1"/>
      <p:bldP spid="145419" grpId="0" animBg="1"/>
      <p:bldP spid="145420" grpId="0"/>
      <p:bldP spid="145421" grpId="0" animBg="1"/>
      <p:bldP spid="145422" grpId="0" animBg="1"/>
      <p:bldP spid="145423" grpId="0" animBg="1"/>
      <p:bldP spid="145424" grpId="0"/>
      <p:bldP spid="145425" grpId="0" animBg="1"/>
      <p:bldP spid="145426" grpId="0" animBg="1"/>
      <p:bldP spid="145427" grpId="0" animBg="1"/>
      <p:bldP spid="145428" grpId="0" animBg="1"/>
      <p:bldP spid="145429" grpId="0" animBg="1"/>
      <p:bldP spid="14543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标题 146433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6435" name="文本框 146434"/>
          <p:cNvSpPr txBox="1"/>
          <p:nvPr/>
        </p:nvSpPr>
        <p:spPr>
          <a:xfrm>
            <a:off x="539750" y="1484313"/>
            <a:ext cx="8280400" cy="38036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lIns="0" tIns="0" rIns="0" bIns="0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15.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某高校欲建立网上选课系统，要求如下：多个学生可以同时查询当前选课的情况，但同一时刻只能有一个学生选课，有学生在查询时也不能选课。请给出此选课系统的同步算法。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       若由于服务器性能限制，允许同时查询的学生数限制为最多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n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个（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n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是正整数），则又将如何描述其同步算法？ 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6436" name="流程图: 终止 146435"/>
          <p:cNvSpPr/>
          <p:nvPr/>
        </p:nvSpPr>
        <p:spPr>
          <a:xfrm>
            <a:off x="4716463" y="3068638"/>
            <a:ext cx="5184775" cy="720725"/>
          </a:xfrm>
          <a:prstGeom prst="flowChartTerminator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100000">
                <a:schemeClr val="folHlink"/>
              </a:gs>
            </a:gsLst>
            <a:lin ang="270000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—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写者问题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6437" name="流程图: 终止 146436"/>
          <p:cNvSpPr/>
          <p:nvPr/>
        </p:nvSpPr>
        <p:spPr>
          <a:xfrm>
            <a:off x="2268538" y="4941888"/>
            <a:ext cx="7848600" cy="1223962"/>
          </a:xfrm>
          <a:prstGeom prst="flowChartTerminator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100000">
                <a:schemeClr val="folHlink"/>
              </a:gs>
            </a:gsLst>
            <a:lin ang="270000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读之前询问：是否读的人数已满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         增加信号量 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total=n</a:t>
            </a:r>
            <a:endParaRPr lang="en-US" altLang="zh-CN" sz="32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6438" name="组合 146437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6439" name="椭圆 146438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6440" name="文本框 146439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animBg="1"/>
      <p:bldP spid="146436" grpId="1" animBg="1"/>
      <p:bldP spid="14643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标题 147457"/>
          <p:cNvSpPr>
            <a:spLocks noGrp="1"/>
          </p:cNvSpPr>
          <p:nvPr>
            <p:ph type="title"/>
          </p:nvPr>
        </p:nvSpPr>
        <p:spPr>
          <a:xfrm>
            <a:off x="468313" y="-228600"/>
            <a:ext cx="8229600" cy="1128713"/>
          </a:xfrm>
        </p:spPr>
        <p:txBody>
          <a:bodyPr anchor="ctr"/>
          <a:p>
            <a:r>
              <a:rPr lang="en-US" altLang="zh-CN">
                <a:solidFill>
                  <a:schemeClr val="bg1"/>
                </a:solidFill>
              </a:rPr>
              <a:t>PV</a:t>
            </a:r>
            <a:r>
              <a:rPr lang="zh-CN" altLang="en-US">
                <a:solidFill>
                  <a:schemeClr val="bg1"/>
                </a:solidFill>
              </a:rPr>
              <a:t>操作思考题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7459" name="文本框 147458"/>
          <p:cNvSpPr txBox="1"/>
          <p:nvPr/>
        </p:nvSpPr>
        <p:spPr>
          <a:xfrm>
            <a:off x="1187450" y="1298575"/>
            <a:ext cx="2665413" cy="47894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P(m)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c=c+1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if c=1 then P(s)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V(m)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查询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P(m)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c=c-1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if c=0 then P(s)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V(m)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7460" name="文本框 147459"/>
          <p:cNvSpPr txBox="1"/>
          <p:nvPr/>
        </p:nvSpPr>
        <p:spPr>
          <a:xfrm>
            <a:off x="1187450" y="579438"/>
            <a:ext cx="2665413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/>
            <a:r>
              <a:rPr lang="zh-CN" altLang="en-US" sz="36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查询者</a:t>
            </a:r>
            <a:endParaRPr lang="zh-CN" altLang="en-US" sz="3600" b="1">
              <a:solidFill>
                <a:srgbClr val="CC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7461" name="文本框 147460"/>
          <p:cNvSpPr txBox="1"/>
          <p:nvPr/>
        </p:nvSpPr>
        <p:spPr>
          <a:xfrm>
            <a:off x="5435600" y="1160463"/>
            <a:ext cx="1477963" cy="17589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lvl="0" eaLnBrk="0" hangingPunct="0">
              <a:lnSpc>
                <a:spcPct val="13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P(s)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选课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V(s)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7462" name="文本框 147461"/>
          <p:cNvSpPr txBox="1"/>
          <p:nvPr/>
        </p:nvSpPr>
        <p:spPr>
          <a:xfrm>
            <a:off x="5435600" y="508000"/>
            <a:ext cx="180022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/>
            <a:r>
              <a:rPr lang="zh-CN" altLang="en-US" sz="3600" b="1">
                <a:solidFill>
                  <a:srgbClr val="CC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选课者</a:t>
            </a:r>
            <a:endParaRPr lang="zh-CN" altLang="en-US" sz="3600" b="1">
              <a:solidFill>
                <a:srgbClr val="CC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7463" name="流程图: 终止 147462"/>
          <p:cNvSpPr/>
          <p:nvPr/>
        </p:nvSpPr>
        <p:spPr>
          <a:xfrm>
            <a:off x="4643438" y="3027363"/>
            <a:ext cx="4105275" cy="2492375"/>
          </a:xfrm>
          <a:prstGeom prst="flowChartTerminator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100000">
                <a:schemeClr val="folHlink"/>
              </a:gs>
            </a:gsLst>
            <a:lin ang="270000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algn="ctr" eaLnBrk="0" hangingPunct="0"/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最多允许</a:t>
            </a:r>
            <a:r>
              <a:rPr lang="en-US" altLang="zh-CN" sz="3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n</a:t>
            </a: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个同时读</a:t>
            </a:r>
            <a:endParaRPr lang="zh-CN" altLang="en-US" sz="32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/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则读之前询问：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/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是否读的人数已满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ctr" eaLnBrk="0" hangingPunct="0"/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增加信号量 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sum=n</a:t>
            </a:r>
            <a:endParaRPr lang="en-US" altLang="zh-CN" sz="32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7464" name="文本框 147463"/>
          <p:cNvSpPr txBox="1"/>
          <p:nvPr/>
        </p:nvSpPr>
        <p:spPr>
          <a:xfrm>
            <a:off x="1260475" y="3500438"/>
            <a:ext cx="172878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P(sum)</a:t>
            </a:r>
            <a:endParaRPr lang="en-US" altLang="zh-CN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47465" name="文本框 147464"/>
          <p:cNvSpPr txBox="1"/>
          <p:nvPr/>
        </p:nvSpPr>
        <p:spPr>
          <a:xfrm>
            <a:off x="1260475" y="4292600"/>
            <a:ext cx="1728788" cy="520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V(sum)</a:t>
            </a:r>
            <a:endParaRPr lang="en-US" altLang="zh-CN" sz="28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47466" name="组合 147465"/>
          <p:cNvGrpSpPr/>
          <p:nvPr/>
        </p:nvGrpSpPr>
        <p:grpSpPr>
          <a:xfrm>
            <a:off x="-382587" y="-301625"/>
            <a:ext cx="1209675" cy="1174750"/>
            <a:chOff x="0" y="0"/>
            <a:chExt cx="771" cy="749"/>
          </a:xfrm>
        </p:grpSpPr>
        <p:sp>
          <p:nvSpPr>
            <p:cNvPr id="147467" name="椭圆 147466"/>
            <p:cNvSpPr/>
            <p:nvPr/>
          </p:nvSpPr>
          <p:spPr>
            <a:xfrm>
              <a:off x="288" y="199"/>
              <a:ext cx="455" cy="334"/>
            </a:xfrm>
            <a:prstGeom prst="ellipse">
              <a:avLst/>
            </a:prstGeom>
            <a:solidFill>
              <a:schemeClr val="bg1"/>
            </a:solidFill>
            <a:ln w="762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p>
              <a:pPr lvl="0" algn="ctr" defTabSz="0" eaLnBrk="0" hangingPunct="0">
                <a:lnSpc>
                  <a:spcPct val="120000"/>
                </a:lnSpc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endParaRPr sz="1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147468" name="文本框 147467"/>
            <p:cNvSpPr txBox="1"/>
            <p:nvPr/>
          </p:nvSpPr>
          <p:spPr>
            <a:xfrm>
              <a:off x="0" y="0"/>
              <a:ext cx="771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457200" lvl="0" indent="0" defTabSz="0" eaLnBrk="0" hangingPunct="0">
                <a:lnSpc>
                  <a:spcPct val="120000"/>
                </a:lnSpc>
                <a:spcBef>
                  <a:spcPct val="50000"/>
                </a:spcBef>
                <a:buFont typeface="Wingdings" panose="05000000000000000000" pitchFamily="2" charset="2"/>
                <a:buNone/>
                <a:tabLst>
                  <a:tab pos="628650" algn="l"/>
                </a:tabLst>
              </a:pPr>
              <a:r>
                <a:rPr lang="en-US" altLang="zh-CN" sz="6000" b="1">
                  <a:solidFill>
                    <a:srgbClr val="0000FF"/>
                  </a:solidFill>
                  <a:latin typeface="华文彩云" panose="02010800040101010101" pitchFamily="2" charset="-122"/>
                  <a:ea typeface="华文彩云" panose="02010800040101010101" pitchFamily="2" charset="-122"/>
                </a:rPr>
                <a:t>+</a:t>
              </a:r>
              <a:endParaRPr lang="en-US" altLang="zh-CN" sz="6000" b="1">
                <a:solidFill>
                  <a:srgbClr val="0000FF"/>
                </a:solidFill>
                <a:latin typeface="华文彩云" panose="02010800040101010101" pitchFamily="2" charset="-122"/>
                <a:ea typeface="华文彩云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4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4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14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 bldLvl="0" animBg="1"/>
      <p:bldP spid="147460" grpId="0"/>
      <p:bldP spid="147461" grpId="0" bldLvl="0" animBg="1"/>
      <p:bldP spid="147462" grpId="0"/>
      <p:bldP spid="147463" grpId="0" bldLvl="0" animBg="1"/>
      <p:bldP spid="147464" grpId="0"/>
      <p:bldP spid="14746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圆角矩形 61441"/>
          <p:cNvSpPr/>
          <p:nvPr/>
        </p:nvSpPr>
        <p:spPr>
          <a:xfrm>
            <a:off x="1979613" y="2133600"/>
            <a:ext cx="5354637" cy="3244850"/>
          </a:xfrm>
          <a:prstGeom prst="roundRect">
            <a:avLst>
              <a:gd name="adj" fmla="val 10347"/>
            </a:avLst>
          </a:prstGeom>
          <a:gradFill rotWithShape="1">
            <a:gsLst>
              <a:gs pos="0">
                <a:srgbClr val="EBD3AD"/>
              </a:gs>
              <a:gs pos="100000">
                <a:srgbClr val="FFFFFF"/>
              </a:gs>
            </a:gsLst>
            <a:lin ang="18900000" scaled="1"/>
            <a:tileRect/>
          </a:gradFill>
          <a:ln w="50800" cap="flat" cmpd="sng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61443" name="组合 61442"/>
          <p:cNvGrpSpPr/>
          <p:nvPr/>
        </p:nvGrpSpPr>
        <p:grpSpPr bwMode="auto">
          <a:xfrm>
            <a:off x="6084888" y="908050"/>
            <a:ext cx="1260475" cy="2803525"/>
            <a:chOff x="0" y="0"/>
            <a:chExt cx="498" cy="1245"/>
          </a:xfrm>
        </p:grpSpPr>
        <p:sp>
          <p:nvSpPr>
            <p:cNvPr id="58371" name="未知"/>
            <p:cNvSpPr/>
            <p:nvPr/>
          </p:nvSpPr>
          <p:spPr>
            <a:xfrm>
              <a:off x="121" y="0"/>
              <a:ext cx="233" cy="254"/>
            </a:xfrm>
            <a:custGeom>
              <a:avLst/>
              <a:gdLst/>
              <a:ahLst/>
              <a:cxnLst/>
              <a:rect l="0" t="0" r="0" b="0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9933"/>
            </a:solidFill>
            <a:ln w="9525">
              <a:noFill/>
            </a:ln>
            <a:effectLst>
              <a:outerShdw dist="91581" dir="337859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2" name="未知"/>
            <p:cNvSpPr/>
            <p:nvPr/>
          </p:nvSpPr>
          <p:spPr>
            <a:xfrm>
              <a:off x="0" y="281"/>
              <a:ext cx="498" cy="964"/>
            </a:xfrm>
            <a:custGeom>
              <a:avLst/>
              <a:gdLst/>
              <a:ahLst/>
              <a:cxnLst/>
              <a:rect l="0" t="0" r="0" b="0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9933"/>
            </a:solidFill>
            <a:ln w="9525">
              <a:noFill/>
            </a:ln>
            <a:effectLst>
              <a:outerShdw dist="91581" dir="337859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446" name="文本框 61445"/>
          <p:cNvSpPr txBox="1">
            <a:spLocks noChangeArrowheads="1"/>
          </p:cNvSpPr>
          <p:nvPr/>
        </p:nvSpPr>
        <p:spPr bwMode="auto">
          <a:xfrm>
            <a:off x="2268538" y="2708275"/>
            <a:ext cx="5040312" cy="1691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</a:rPr>
              <a:t>实验五</a:t>
            </a:r>
            <a:r>
              <a:rPr lang="zh-CN" altLang="en-US" b="1">
                <a:solidFill>
                  <a:srgbClr val="000000"/>
                </a:solidFill>
                <a:ea typeface="黑体" panose="02010609060101010101" pitchFamily="1" charset="-122"/>
              </a:rPr>
              <a:t> </a:t>
            </a:r>
            <a:endParaRPr lang="zh-CN" altLang="en-US" sz="1600" b="1">
              <a:solidFill>
                <a:srgbClr val="000000"/>
              </a:solidFill>
              <a:ea typeface="黑体" panose="02010609060101010101" pitchFamily="1" charset="-122"/>
            </a:endParaRPr>
          </a:p>
          <a:p>
            <a:pPr algn="ctr" eaLnBrk="0" hangingPunct="0"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000000"/>
              </a:solidFill>
              <a:ea typeface="黑体" panose="02010609060101010101" pitchFamily="1" charset="-122"/>
            </a:endParaRPr>
          </a:p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800000"/>
                </a:solidFill>
                <a:ea typeface="黑体" panose="02010609060101010101" pitchFamily="1" charset="-122"/>
              </a:rPr>
              <a:t>进程状态转换</a:t>
            </a:r>
            <a:r>
              <a:rPr lang="zh-CN" altLang="en-US" sz="4000" b="1">
                <a:solidFill>
                  <a:srgbClr val="800000"/>
                </a:solidFill>
                <a:ea typeface="黑体" panose="02010609060101010101" pitchFamily="1" charset="-122"/>
                <a:sym typeface="+mn-ea"/>
              </a:rPr>
              <a:t>模拟</a:t>
            </a:r>
            <a:endParaRPr lang="zh-CN" altLang="en-US" sz="4000" b="1">
              <a:solidFill>
                <a:srgbClr val="800000"/>
              </a:solidFill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ldLvl="0" animBg="1"/>
      <p:bldP spid="61446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圆角矩形 62465"/>
          <p:cNvSpPr>
            <a:spLocks noChangeArrowheads="1"/>
          </p:cNvSpPr>
          <p:nvPr/>
        </p:nvSpPr>
        <p:spPr bwMode="auto">
          <a:xfrm>
            <a:off x="539750" y="948690"/>
            <a:ext cx="8312150" cy="570928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CC"/>
              </a:gs>
              <a:gs pos="100000">
                <a:srgbClr val="7575E3"/>
              </a:gs>
            </a:gsLst>
            <a:lin ang="2700000" scaled="1"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2467" name="文本框 62466"/>
          <p:cNvSpPr txBox="1">
            <a:spLocks noChangeArrowheads="1"/>
          </p:cNvSpPr>
          <p:nvPr/>
        </p:nvSpPr>
        <p:spPr bwMode="auto">
          <a:xfrm>
            <a:off x="587375" y="116840"/>
            <a:ext cx="821690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</a:rPr>
              <a:t>实验</a:t>
            </a: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</a:rPr>
              <a:t>五   进程状态转换</a:t>
            </a: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  <a:sym typeface="+mn-ea"/>
              </a:rPr>
              <a:t>模拟</a:t>
            </a:r>
            <a:endParaRPr lang="zh-CN" altLang="en-US" sz="4800" b="1">
              <a:solidFill>
                <a:srgbClr val="990099"/>
              </a:solidFill>
              <a:ea typeface="黑体" panose="02010609060101010101" pitchFamily="1" charset="-122"/>
              <a:sym typeface="+mn-ea"/>
            </a:endParaRPr>
          </a:p>
        </p:txBody>
      </p:sp>
      <p:sp>
        <p:nvSpPr>
          <p:cNvPr id="62468" name="文本框 62467"/>
          <p:cNvSpPr txBox="1">
            <a:spLocks noChangeArrowheads="1"/>
          </p:cNvSpPr>
          <p:nvPr/>
        </p:nvSpPr>
        <p:spPr bwMode="auto">
          <a:xfrm>
            <a:off x="755650" y="1124585"/>
            <a:ext cx="7884160" cy="4854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要求：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1.  进程状态采用五状态模型，需要模拟出各种进程转换情况及PCB的变化情况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2.  进程的数目&gt;5</a:t>
            </a:r>
            <a:endParaRPr lang="zh-CN" altLang="en-US" sz="2400" b="1">
              <a:solidFill>
                <a:srgbClr val="FFFF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3.  有2种独占资源，有2个先进先出的阻塞队列，1个先进先出的就绪队列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4.  PCB中的内容至少包括：进程的ID、名称、状态、所需要的运行时间、所申请的独占资源</a:t>
            </a:r>
            <a:endParaRPr lang="zh-CN" altLang="en-US" sz="2400" b="1">
              <a:solidFill>
                <a:srgbClr val="FFFF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/>
      <p:bldP spid="6246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圆角矩形 62465"/>
          <p:cNvSpPr>
            <a:spLocks noChangeArrowheads="1"/>
          </p:cNvSpPr>
          <p:nvPr/>
        </p:nvSpPr>
        <p:spPr bwMode="auto">
          <a:xfrm>
            <a:off x="539750" y="948690"/>
            <a:ext cx="8312150" cy="570928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CC"/>
              </a:gs>
              <a:gs pos="100000">
                <a:srgbClr val="7575E3"/>
              </a:gs>
            </a:gsLst>
            <a:lin ang="2700000" scaled="1"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2467" name="文本框 62466"/>
          <p:cNvSpPr txBox="1">
            <a:spLocks noChangeArrowheads="1"/>
          </p:cNvSpPr>
          <p:nvPr/>
        </p:nvSpPr>
        <p:spPr bwMode="auto">
          <a:xfrm>
            <a:off x="587375" y="116840"/>
            <a:ext cx="8216900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</a:rPr>
              <a:t>实验</a:t>
            </a: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</a:rPr>
              <a:t>五   进程状态转换</a:t>
            </a: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  <a:sym typeface="+mn-ea"/>
              </a:rPr>
              <a:t>模拟</a:t>
            </a:r>
            <a:endParaRPr lang="zh-CN" altLang="en-US" sz="4800" b="1">
              <a:solidFill>
                <a:srgbClr val="990099"/>
              </a:solidFill>
              <a:ea typeface="黑体" panose="02010609060101010101" pitchFamily="1" charset="-122"/>
              <a:sym typeface="+mn-ea"/>
            </a:endParaRPr>
          </a:p>
        </p:txBody>
      </p:sp>
      <p:sp>
        <p:nvSpPr>
          <p:cNvPr id="62468" name="文本框 62467"/>
          <p:cNvSpPr txBox="1">
            <a:spLocks noChangeArrowheads="1"/>
          </p:cNvSpPr>
          <p:nvPr/>
        </p:nvSpPr>
        <p:spPr bwMode="auto">
          <a:xfrm>
            <a:off x="755650" y="1124585"/>
            <a:ext cx="7884160" cy="48158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eaLnBrk="0" hangingPunc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要求：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5.  对PCB初始化时，可自己假设进程所需的运行时间、时间片长度、需要申请的独占资源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6.  </a:t>
            </a:r>
            <a:r>
              <a:rPr lang="zh-CN" altLang="en-US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每次进程转换时需要给出提示信息：进程</a:t>
            </a:r>
            <a:r>
              <a:rPr lang="en-US" altLang="zh-CN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**</a:t>
            </a:r>
            <a:r>
              <a:rPr lang="zh-CN" altLang="en-US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因什么原因由</a:t>
            </a:r>
            <a:r>
              <a:rPr lang="en-US" altLang="zh-CN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…</a:t>
            </a:r>
            <a:r>
              <a:rPr lang="zh-CN" altLang="en-US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状态转换为</a:t>
            </a:r>
            <a:r>
              <a:rPr lang="en-US" altLang="zh-CN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…</a:t>
            </a:r>
            <a:r>
              <a:rPr lang="zh-CN" altLang="en-US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状态</a:t>
            </a:r>
            <a:endParaRPr lang="zh-CN" altLang="en-US" sz="2400" b="1">
              <a:solidFill>
                <a:srgbClr val="FFFF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7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.  请画出流程图，并对程序进行必要的注解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8</a:t>
            </a:r>
            <a:r>
              <a:rPr lang="zh-CN" altLang="en-US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.  程序设计语言和操作系统不限</a:t>
            </a:r>
            <a:endParaRPr lang="zh-CN" altLang="en-US" sz="2400" b="1">
              <a:solidFill>
                <a:srgbClr val="FFFF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9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.  可以网上查资料借鉴，但不允许抄袭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/>
      <p:bldP spid="62468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圆角矩形 61441"/>
          <p:cNvSpPr/>
          <p:nvPr/>
        </p:nvSpPr>
        <p:spPr>
          <a:xfrm>
            <a:off x="1979613" y="2133600"/>
            <a:ext cx="5354637" cy="3244850"/>
          </a:xfrm>
          <a:prstGeom prst="roundRect">
            <a:avLst>
              <a:gd name="adj" fmla="val 10347"/>
            </a:avLst>
          </a:prstGeom>
          <a:gradFill rotWithShape="1">
            <a:gsLst>
              <a:gs pos="0">
                <a:srgbClr val="EBD3AD"/>
              </a:gs>
              <a:gs pos="100000">
                <a:srgbClr val="FFFFFF"/>
              </a:gs>
            </a:gsLst>
            <a:lin ang="18900000" scaled="1"/>
            <a:tileRect/>
          </a:gradFill>
          <a:ln w="50800" cap="flat" cmpd="sng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61443" name="组合 61442"/>
          <p:cNvGrpSpPr/>
          <p:nvPr/>
        </p:nvGrpSpPr>
        <p:grpSpPr bwMode="auto">
          <a:xfrm>
            <a:off x="6084888" y="908050"/>
            <a:ext cx="1260475" cy="2803525"/>
            <a:chOff x="0" y="0"/>
            <a:chExt cx="498" cy="1245"/>
          </a:xfrm>
        </p:grpSpPr>
        <p:sp>
          <p:nvSpPr>
            <p:cNvPr id="58371" name="未知"/>
            <p:cNvSpPr/>
            <p:nvPr/>
          </p:nvSpPr>
          <p:spPr>
            <a:xfrm>
              <a:off x="121" y="0"/>
              <a:ext cx="233" cy="254"/>
            </a:xfrm>
            <a:custGeom>
              <a:avLst/>
              <a:gdLst/>
              <a:ahLst/>
              <a:cxnLst/>
              <a:rect l="0" t="0" r="0" b="0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9933"/>
            </a:solidFill>
            <a:ln w="9525">
              <a:noFill/>
            </a:ln>
            <a:effectLst>
              <a:outerShdw dist="91581" dir="337859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2" name="未知"/>
            <p:cNvSpPr/>
            <p:nvPr/>
          </p:nvSpPr>
          <p:spPr>
            <a:xfrm>
              <a:off x="0" y="281"/>
              <a:ext cx="498" cy="964"/>
            </a:xfrm>
            <a:custGeom>
              <a:avLst/>
              <a:gdLst/>
              <a:ahLst/>
              <a:cxnLst/>
              <a:rect l="0" t="0" r="0" b="0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9933"/>
            </a:solidFill>
            <a:ln w="9525">
              <a:noFill/>
            </a:ln>
            <a:effectLst>
              <a:outerShdw dist="91581" dir="337859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446" name="文本框 61445"/>
          <p:cNvSpPr txBox="1">
            <a:spLocks noChangeArrowheads="1"/>
          </p:cNvSpPr>
          <p:nvPr/>
        </p:nvSpPr>
        <p:spPr bwMode="auto">
          <a:xfrm>
            <a:off x="1991360" y="2708275"/>
            <a:ext cx="5317490" cy="16916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</a:rPr>
              <a:t>实验六</a:t>
            </a:r>
            <a:r>
              <a:rPr lang="zh-CN" altLang="en-US" b="1">
                <a:solidFill>
                  <a:srgbClr val="000000"/>
                </a:solidFill>
                <a:ea typeface="黑体" panose="02010609060101010101" pitchFamily="1" charset="-122"/>
              </a:rPr>
              <a:t> </a:t>
            </a:r>
            <a:endParaRPr lang="zh-CN" altLang="en-US" sz="1600" b="1">
              <a:solidFill>
                <a:srgbClr val="000000"/>
              </a:solidFill>
              <a:ea typeface="黑体" panose="02010609060101010101" pitchFamily="1" charset="-122"/>
            </a:endParaRPr>
          </a:p>
          <a:p>
            <a:pPr algn="ctr" eaLnBrk="0" hangingPunct="0"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000000"/>
              </a:solidFill>
              <a:ea typeface="黑体" panose="02010609060101010101" pitchFamily="1" charset="-122"/>
            </a:endParaRPr>
          </a:p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800000"/>
                </a:solidFill>
                <a:ea typeface="黑体" panose="02010609060101010101" pitchFamily="1" charset="-122"/>
              </a:rPr>
              <a:t>生产者消费者问题模拟</a:t>
            </a:r>
            <a:endParaRPr lang="zh-CN" altLang="en-US" sz="4000" b="1">
              <a:solidFill>
                <a:srgbClr val="800000"/>
              </a:solidFill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ldLvl="0" animBg="1"/>
      <p:bldP spid="614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标题 2048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互斥：临界区问题</a:t>
            </a:r>
            <a:endParaRPr lang="zh-CN" altLang="en-US" dirty="0"/>
          </a:p>
        </p:txBody>
      </p:sp>
      <p:sp>
        <p:nvSpPr>
          <p:cNvPr id="20483" name="文本框 20482"/>
          <p:cNvSpPr txBox="1"/>
          <p:nvPr/>
        </p:nvSpPr>
        <p:spPr>
          <a:xfrm>
            <a:off x="755650" y="1341438"/>
            <a:ext cx="7705725" cy="1068387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● </a:t>
            </a: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临界区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：每个进程访问临界资源的那段代码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(互斥的进入临界区 </a:t>
            </a:r>
            <a:r>
              <a:rPr lang="zh-CN" altLang="en-US" sz="2800" b="1" dirty="0">
                <a:solidFill>
                  <a:schemeClr val="hlink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→</a:t>
            </a:r>
            <a:r>
              <a:rPr lang="zh-CN" altLang="en-US" sz="2800" b="1" dirty="0">
                <a:solidFill>
                  <a:schemeClr val="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临界资源的互斥访问)</a:t>
            </a:r>
            <a:endParaRPr lang="zh-CN" altLang="en-US" sz="2800" b="1" dirty="0">
              <a:solidFill>
                <a:schemeClr val="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20484" name="文本框 20483"/>
          <p:cNvSpPr txBox="1"/>
          <p:nvPr/>
        </p:nvSpPr>
        <p:spPr>
          <a:xfrm>
            <a:off x="755650" y="2492375"/>
            <a:ext cx="7958138" cy="10255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●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800" b="1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进入临界区前先</a:t>
            </a:r>
            <a:r>
              <a:rPr lang="zh-CN" altLang="en-US" sz="2800" b="1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检查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，临界资源可用时则进入，不可用时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(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其它进程正在访问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)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则不允许进入。</a:t>
            </a:r>
            <a:endParaRPr lang="zh-CN" altLang="en-US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20485" name="文本框 20484"/>
          <p:cNvSpPr txBox="1"/>
          <p:nvPr/>
        </p:nvSpPr>
        <p:spPr>
          <a:xfrm>
            <a:off x="755650" y="3573463"/>
            <a:ext cx="7958138" cy="2649537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  <a:spcBef>
                <a:spcPct val="10000"/>
              </a:spcBef>
            </a:pPr>
            <a:r>
              <a:rPr lang="en-US" altLang="zh-CN" sz="28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●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在临界区前面增加进入区，后面增加退出区</a:t>
            </a:r>
            <a:endParaRPr lang="zh-CN" altLang="en-US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1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进入区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：检查临界资源是否可用，是否可进入临界区。若资源可用则进入临界区，并将临界资源的状态改为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“正被访问”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；若不可用则等待</a:t>
            </a:r>
            <a:endParaRPr lang="zh-CN" altLang="en-US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1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退出区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：将临界区“正被访问”标志改为“未被访问”</a:t>
            </a:r>
            <a:endParaRPr lang="zh-CN" altLang="en-US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P129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nimBg="1"/>
      <p:bldP spid="20484" grpId="0" animBg="1"/>
      <p:bldP spid="2048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圆角矩形 62465"/>
          <p:cNvSpPr>
            <a:spLocks noChangeArrowheads="1"/>
          </p:cNvSpPr>
          <p:nvPr/>
        </p:nvSpPr>
        <p:spPr bwMode="auto">
          <a:xfrm>
            <a:off x="31115" y="946785"/>
            <a:ext cx="9155430" cy="570928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CC"/>
              </a:gs>
              <a:gs pos="100000">
                <a:srgbClr val="7575E3"/>
              </a:gs>
            </a:gsLst>
            <a:lin ang="2700000" scaled="1"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2467" name="文本框 62466"/>
          <p:cNvSpPr txBox="1">
            <a:spLocks noChangeArrowheads="1"/>
          </p:cNvSpPr>
          <p:nvPr/>
        </p:nvSpPr>
        <p:spPr bwMode="auto">
          <a:xfrm>
            <a:off x="200025" y="116840"/>
            <a:ext cx="8701405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</a:rPr>
              <a:t>实验</a:t>
            </a: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</a:rPr>
              <a:t>六   生产者消费者问题模拟</a:t>
            </a:r>
            <a:endParaRPr lang="zh-CN" altLang="en-US" sz="4800" b="1">
              <a:solidFill>
                <a:srgbClr val="990099"/>
              </a:solidFill>
              <a:ea typeface="黑体" panose="02010609060101010101" pitchFamily="1" charset="-122"/>
            </a:endParaRPr>
          </a:p>
        </p:txBody>
      </p:sp>
      <p:sp>
        <p:nvSpPr>
          <p:cNvPr id="62468" name="文本框 62467"/>
          <p:cNvSpPr txBox="1">
            <a:spLocks noChangeArrowheads="1"/>
          </p:cNvSpPr>
          <p:nvPr/>
        </p:nvSpPr>
        <p:spPr bwMode="auto">
          <a:xfrm>
            <a:off x="434340" y="946785"/>
            <a:ext cx="8232775" cy="5113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要求：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1. 3个生产者，4个消费者，一个长度为6的循环缓冲区，初始时缓冲区为0，生产者消费者可以循环执行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2. 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生产者过程：</a:t>
            </a:r>
            <a:r>
              <a:rPr lang="zh-CN" altLang="en-US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将一个随机数放入缓冲区，并打印如下信息：“生产者2531向2号缓冲区中放入了一个数据6，下一个等待放入数据的缓冲区是3号缓冲区”。其中2531是进行的id号，6是产生的随机数。然后随机等待一段时间，接着继续循环执行</a:t>
            </a:r>
            <a:endParaRPr lang="zh-CN" altLang="en-US" sz="2400" b="1">
              <a:solidFill>
                <a:srgbClr val="FFFF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/>
      <p:bldP spid="6246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圆角矩形 62465"/>
          <p:cNvSpPr>
            <a:spLocks noChangeArrowheads="1"/>
          </p:cNvSpPr>
          <p:nvPr/>
        </p:nvSpPr>
        <p:spPr bwMode="auto">
          <a:xfrm>
            <a:off x="31115" y="946785"/>
            <a:ext cx="9155430" cy="570928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CC"/>
              </a:gs>
              <a:gs pos="100000">
                <a:srgbClr val="7575E3"/>
              </a:gs>
            </a:gsLst>
            <a:lin ang="2700000" scaled="1"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2467" name="文本框 62466"/>
          <p:cNvSpPr txBox="1">
            <a:spLocks noChangeArrowheads="1"/>
          </p:cNvSpPr>
          <p:nvPr/>
        </p:nvSpPr>
        <p:spPr bwMode="auto">
          <a:xfrm>
            <a:off x="200025" y="116840"/>
            <a:ext cx="8701405" cy="829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</a:rPr>
              <a:t>实验</a:t>
            </a:r>
            <a:r>
              <a:rPr lang="zh-CN" altLang="en-US" sz="4800" b="1">
                <a:solidFill>
                  <a:srgbClr val="990099"/>
                </a:solidFill>
                <a:ea typeface="黑体" panose="02010609060101010101" pitchFamily="1" charset="-122"/>
              </a:rPr>
              <a:t>六   生产者消费者问题模拟</a:t>
            </a:r>
            <a:endParaRPr lang="zh-CN" altLang="en-US" sz="4800" b="1">
              <a:solidFill>
                <a:srgbClr val="990099"/>
              </a:solidFill>
              <a:ea typeface="黑体" panose="02010609060101010101" pitchFamily="1" charset="-122"/>
            </a:endParaRPr>
          </a:p>
        </p:txBody>
      </p:sp>
      <p:sp>
        <p:nvSpPr>
          <p:cNvPr id="62468" name="文本框 62467"/>
          <p:cNvSpPr txBox="1">
            <a:spLocks noChangeArrowheads="1"/>
          </p:cNvSpPr>
          <p:nvPr/>
        </p:nvSpPr>
        <p:spPr bwMode="auto">
          <a:xfrm>
            <a:off x="434340" y="946785"/>
            <a:ext cx="8232775" cy="57410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3. 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消费者：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从缓冲区中取出数据，并打印如下信息：“消费者4587从3号缓冲区中取出一个数据7，下一个等待取出数据的发出去是4号缓冲区”。然后随机等待一段时间，接着继续循环执行。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4. </a:t>
            </a:r>
            <a:r>
              <a:rPr lang="zh-CN" altLang="en-US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为了得到各种不同的运行情况，可以调整等待时间</a:t>
            </a:r>
            <a:endParaRPr lang="zh-CN" altLang="en-US" sz="2400" b="1">
              <a:solidFill>
                <a:srgbClr val="FFFF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5. 请用PV操作实现正确的互斥同步。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6. </a:t>
            </a:r>
            <a:r>
              <a:rPr lang="zh-CN" altLang="en-US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请画出流程图，并对程序进行必要的注解</a:t>
            </a:r>
            <a:endParaRPr lang="zh-CN" altLang="en-US" sz="2400" b="1">
              <a:solidFill>
                <a:srgbClr val="FFFF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7. 程序设计语言和操作系统不限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eaLnBrk="0" hangingPunc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8. </a:t>
            </a:r>
            <a:r>
              <a:rPr lang="zh-CN" altLang="en-US" sz="2400" b="1">
                <a:solidFill>
                  <a:srgbClr val="FFFF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可以网上查资料借鉴，但不允许抄袭</a:t>
            </a:r>
            <a:endParaRPr lang="zh-CN" altLang="en-US" sz="2400" b="1">
              <a:solidFill>
                <a:srgbClr val="FFFF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/>
      <p:bldP spid="62468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5662"/>
          </a:xfrm>
        </p:spPr>
        <p:txBody>
          <a:bodyPr anchor="t" anchorCtr="0"/>
          <a:p>
            <a:pPr algn="ctr"/>
            <a:r>
              <a:rPr lang="zh-CN" altLang="en-US">
                <a:latin typeface="黑体" panose="02010609060101010101" pitchFamily="1" charset="-122"/>
                <a:ea typeface="黑体" panose="02010609060101010101" pitchFamily="1" charset="-122"/>
                <a:cs typeface="+mj-cs"/>
              </a:rPr>
              <a:t>作业</a:t>
            </a:r>
            <a:endParaRPr lang="zh-CN" altLang="en-US">
              <a:latin typeface="黑体" panose="02010609060101010101" pitchFamily="1" charset="-122"/>
              <a:ea typeface="黑体" panose="02010609060101010101" pitchFamily="1" charset="-122"/>
              <a:cs typeface="+mj-cs"/>
            </a:endParaRPr>
          </a:p>
        </p:txBody>
      </p:sp>
      <p:sp>
        <p:nvSpPr>
          <p:cNvPr id="22530" name="内容占位符 2"/>
          <p:cNvSpPr>
            <a:spLocks noGrp="1"/>
          </p:cNvSpPr>
          <p:nvPr>
            <p:ph idx="1"/>
          </p:nvPr>
        </p:nvSpPr>
        <p:spPr>
          <a:xfrm>
            <a:off x="467360" y="1052830"/>
            <a:ext cx="7702550" cy="4411980"/>
          </a:xfrm>
        </p:spPr>
        <p:txBody>
          <a:bodyPr anchor="t" anchorCtr="0"/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1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、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画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第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5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章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的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“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章节知识结构图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”</a:t>
            </a:r>
            <a:endParaRPr lang="en-US" altLang="zh-CN" sz="2400">
              <a:latin typeface="黑体" panose="02010609060101010101" pitchFamily="1" charset="-122"/>
              <a:ea typeface="黑体" panose="02010609060101010101" pitchFamily="1" charset="-122"/>
              <a:cs typeface="+mn-cs"/>
            </a:endParaRPr>
          </a:p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   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（以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上课内容为准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A4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大小的纸，彩笔标重点，</a:t>
            </a:r>
            <a:endParaRPr lang="zh-CN" altLang="en-US" sz="2400">
              <a:solidFill>
                <a:schemeClr val="tx1"/>
              </a:solidFill>
              <a:latin typeface="黑体" panose="02010609060101010101" pitchFamily="1" charset="-122"/>
              <a:ea typeface="黑体" panose="02010609060101010101" pitchFamily="1" charset="-122"/>
              <a:cs typeface="+mn-cs"/>
            </a:endParaRPr>
          </a:p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     随堂携带，课间抽查）</a:t>
            </a:r>
            <a:endParaRPr lang="zh-CN" altLang="en-US" sz="2400">
              <a:solidFill>
                <a:schemeClr val="tx1"/>
              </a:solidFill>
              <a:latin typeface="黑体" panose="02010609060101010101" pitchFamily="1" charset="-122"/>
              <a:ea typeface="黑体" panose="02010609060101010101" pitchFamily="1" charset="-122"/>
              <a:cs typeface="+mn-cs"/>
            </a:endParaRPr>
          </a:p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2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、完成第</a:t>
            </a:r>
            <a:r>
              <a:rPr 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5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章的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选择题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（下发的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word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文件）</a:t>
            </a:r>
            <a:endParaRPr lang="zh-CN" altLang="en-US" sz="2400">
              <a:latin typeface="黑体" panose="02010609060101010101" pitchFamily="1" charset="-122"/>
              <a:ea typeface="黑体" panose="02010609060101010101" pitchFamily="1" charset="-122"/>
              <a:cs typeface="+mn-cs"/>
            </a:endParaRPr>
          </a:p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3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、仔细阅读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P154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的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“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5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.8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小节</a:t>
            </a: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”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，并将可能出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填空题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的地方划线。</a:t>
            </a:r>
            <a:endParaRPr lang="zh-CN" altLang="en-US" sz="2400">
              <a:latin typeface="黑体" panose="02010609060101010101" pitchFamily="1" charset="-122"/>
              <a:ea typeface="黑体" panose="02010609060101010101" pitchFamily="1" charset="-122"/>
              <a:cs typeface="+mn-cs"/>
            </a:endParaRPr>
          </a:p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4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、自觉完成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实验五</a:t>
            </a:r>
            <a:r>
              <a:rPr lang="zh-CN" altLang="en-US" sz="2400"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和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+mn-ea"/>
              </a:rPr>
              <a:t>实验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</a:rPr>
              <a:t>六</a:t>
            </a:r>
            <a:endParaRPr lang="zh-CN" altLang="en-US" sz="2400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  <a:cs typeface="+mn-cs"/>
            </a:endParaRPr>
          </a:p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  <a:sym typeface="+mn-ea"/>
              </a:rPr>
              <a:t>5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  <a:sym typeface="+mn-ea"/>
              </a:rPr>
              <a:t>、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  <a:sym typeface="+mn-ea"/>
              </a:rPr>
              <a:t>完成第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  <a:sym typeface="+mn-ea"/>
              </a:rPr>
              <a:t>5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  <a:sym typeface="+mn-ea"/>
              </a:rPr>
              <a:t>章的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cs"/>
                <a:sym typeface="+mn-ea"/>
              </a:rPr>
              <a:t>论述题</a:t>
            </a:r>
            <a:endParaRPr lang="zh-CN" altLang="en-US" sz="2400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8" name="Picture 4" descr="D:\操作系统资料\慕课堂文件（需要发给学生）\论述题\2.3 进程并发 信号量\信号量\信号量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5559" y="-236"/>
            <a:ext cx="9144001" cy="4151081"/>
          </a:xfrm>
          <a:prstGeom prst="rect">
            <a:avLst/>
          </a:prstGeom>
          <a:noFill/>
        </p:spPr>
      </p:pic>
      <p:pic>
        <p:nvPicPr>
          <p:cNvPr id="1026" name="Picture 2" descr="D:\操作系统资料\慕课堂文件（需要发给学生）\论述题\2.3 进程并发 信号量\信号量\信号量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60" y="4293017"/>
            <a:ext cx="9144000" cy="1885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1" name="Picture 3" descr="D:\操作系统资料\慕课堂文件（需要发给学生）\论述题\2.3 进程并发 信号量\信号量\信号量3-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" y="0"/>
            <a:ext cx="9124429" cy="54452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74" name="Picture 2" descr="D:\操作系统资料\慕课堂文件（需要发给学生）\论述题\2.3 进程并发 信号量\生产者消费者\信号量4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" y="-9525"/>
            <a:ext cx="9087035" cy="37890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100" name="Picture 4" descr="D:\操作系统资料\慕课堂文件（需要发给学生）\论述题\2.3 进程并发 信号量\生产者消费者\信号量5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880397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123" name="Picture 3" descr="D:\操作系统资料\慕课堂文件（需要发给学生）\论述题\2.3 进程并发 信号量\生产者消费者\信号量6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17659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146" name="Picture 2" descr="D:\操作系统资料\慕课堂文件（需要发给学生）\论述题\2.3 进程并发 信号量\信号量06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166188" cy="65973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171" name="Picture 3" descr="D:\用户目录\我的图片\信号量0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089872" cy="6165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标题 2150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临界区的互斥</a:t>
            </a:r>
            <a:endParaRPr lang="zh-CN" altLang="en-US" dirty="0"/>
          </a:p>
        </p:txBody>
      </p:sp>
      <p:pic>
        <p:nvPicPr>
          <p:cNvPr id="21507" name="内容占位符 21506" descr="5.1"/>
          <p:cNvPicPr>
            <a:picLocks noChangeAspect="1"/>
          </p:cNvPicPr>
          <p:nvPr>
            <p:ph idx="1"/>
          </p:nvPr>
        </p:nvPicPr>
        <p:blipFill>
          <a:blip r:embed="rId1"/>
          <a:srcRect r="67978" b="13144"/>
          <a:stretch>
            <a:fillRect/>
          </a:stretch>
        </p:blipFill>
        <p:spPr>
          <a:xfrm>
            <a:off x="252413" y="1114425"/>
            <a:ext cx="5761037" cy="5743575"/>
          </a:xfrm>
        </p:spPr>
      </p:pic>
      <p:sp>
        <p:nvSpPr>
          <p:cNvPr id="21508" name="文本框 21507"/>
          <p:cNvSpPr txBox="1"/>
          <p:nvPr/>
        </p:nvSpPr>
        <p:spPr>
          <a:xfrm>
            <a:off x="5637213" y="3870325"/>
            <a:ext cx="124936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eaLnBrk="1" latinLnBrk="0" hangingPunct="1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进入区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21509" name="文本框 21508"/>
          <p:cNvSpPr txBox="1"/>
          <p:nvPr/>
        </p:nvSpPr>
        <p:spPr>
          <a:xfrm>
            <a:off x="5387975" y="4797425"/>
            <a:ext cx="1249363" cy="517525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1" latinLnBrk="0" hangingPunct="1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退出区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21510" name="椭圆 21509"/>
          <p:cNvSpPr/>
          <p:nvPr/>
        </p:nvSpPr>
        <p:spPr>
          <a:xfrm>
            <a:off x="1692275" y="4243388"/>
            <a:ext cx="1873250" cy="612775"/>
          </a:xfrm>
          <a:prstGeom prst="ellipse">
            <a:avLst/>
          </a:prstGeom>
          <a:noFill/>
          <a:ln w="38100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P130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内容占位符 8" descr="信号量04.png"/>
          <p:cNvPicPr>
            <a:picLocks noGrp="1"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6774162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信号量02.png"/>
          <p:cNvPicPr>
            <a:picLocks noGrp="1"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0"/>
            <a:ext cx="9144001" cy="20886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标题 2355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进程间的资源竞争  导致死锁</a:t>
            </a:r>
            <a:endParaRPr lang="zh-CN" altLang="en-US" dirty="0"/>
          </a:p>
        </p:txBody>
      </p:sp>
      <p:sp>
        <p:nvSpPr>
          <p:cNvPr id="23555" name="文本占位符 23554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 dirty="0"/>
              <a:t>    P1            P2</a:t>
            </a:r>
            <a:endParaRPr lang="zh-CN" altLang="en-US" dirty="0"/>
          </a:p>
          <a:p>
            <a:pPr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申请R2       申请R1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申请R1       申请R2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……            ……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66"/>
                </a:solidFill>
              </a:rPr>
              <a:t>分析：</a:t>
            </a:r>
            <a:endParaRPr lang="zh-CN" altLang="en-US" sz="2800" dirty="0">
              <a:solidFill>
                <a:srgbClr val="FF0066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FF"/>
                </a:solidFill>
              </a:rPr>
              <a:t>P1获得R2，P2获得R1</a:t>
            </a:r>
            <a:endParaRPr lang="zh-CN" altLang="en-US" sz="2800" dirty="0">
              <a:solidFill>
                <a:srgbClr val="FF00FF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FF"/>
                </a:solidFill>
              </a:rPr>
              <a:t>P1申请R1，阻塞</a:t>
            </a:r>
            <a:endParaRPr lang="zh-CN" altLang="en-US" sz="2800" dirty="0">
              <a:solidFill>
                <a:srgbClr val="FF00FF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FF"/>
                </a:solidFill>
              </a:rPr>
              <a:t>P2申请R2，阻塞</a:t>
            </a:r>
            <a:endParaRPr lang="zh-CN" altLang="en-US" sz="2800" dirty="0">
              <a:solidFill>
                <a:srgbClr val="FF00FF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FF"/>
                </a:solidFill>
              </a:rPr>
              <a:t>死锁</a:t>
            </a:r>
            <a:endParaRPr lang="zh-CN" altLang="en-US" sz="2800" dirty="0">
              <a:solidFill>
                <a:srgbClr val="FF00FF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1189990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P129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2457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进程间的资源竞争  导致饥饿</a:t>
            </a:r>
            <a:endParaRPr lang="zh-CN" altLang="en-US" dirty="0"/>
          </a:p>
        </p:txBody>
      </p:sp>
      <p:sp>
        <p:nvSpPr>
          <p:cNvPr id="24579" name="文本占位符 2457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688388" cy="4525963"/>
          </a:xfrm>
        </p:spPr>
        <p:txBody>
          <a:bodyPr/>
          <a:p>
            <a:pPr>
              <a:buNone/>
            </a:pPr>
            <a:r>
              <a:rPr lang="zh-CN" altLang="en-US" dirty="0"/>
              <a:t>P1           P2         P3</a:t>
            </a:r>
            <a:endParaRPr lang="zh-CN" altLang="en-US" dirty="0"/>
          </a:p>
          <a:p>
            <a:pPr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访问R      访问R      访问R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66"/>
                </a:solidFill>
              </a:rPr>
              <a:t>分析：</a:t>
            </a:r>
            <a:endParaRPr lang="zh-CN" altLang="en-US" sz="2800" dirty="0">
              <a:solidFill>
                <a:srgbClr val="FF0066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66"/>
                </a:solidFill>
              </a:rPr>
              <a:t>P1拥有资源，P2、P3等待</a:t>
            </a:r>
            <a:endParaRPr lang="zh-CN" altLang="en-US" sz="2800" dirty="0">
              <a:solidFill>
                <a:srgbClr val="FF0066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66"/>
                </a:solidFill>
              </a:rPr>
              <a:t>P1退出临界区（释放资源），P3获得资源， P2等待</a:t>
            </a:r>
            <a:endParaRPr lang="zh-CN" altLang="en-US" sz="2800" dirty="0">
              <a:solidFill>
                <a:srgbClr val="FF0066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66"/>
                </a:solidFill>
              </a:rPr>
              <a:t>P1再次申请资源，P3释放资源，P1获得资源</a:t>
            </a:r>
            <a:endParaRPr lang="zh-CN" altLang="en-US" sz="2800" dirty="0">
              <a:solidFill>
                <a:srgbClr val="FF0066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FF0066"/>
                </a:solidFill>
              </a:rPr>
              <a:t>P2饥饿</a:t>
            </a:r>
            <a:endParaRPr lang="zh-CN" altLang="en-US" sz="2800" dirty="0">
              <a:solidFill>
                <a:srgbClr val="FF0066"/>
              </a:solidFill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129603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P129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进程间通过共享的合作</a:t>
            </a:r>
            <a:endParaRPr lang="zh-CN" altLang="en-US" dirty="0"/>
          </a:p>
        </p:txBody>
      </p:sp>
      <p:sp>
        <p:nvSpPr>
          <p:cNvPr id="25603" name="文本占位符 25602"/>
          <p:cNvSpPr>
            <a:spLocks noGrp="1"/>
          </p:cNvSpPr>
          <p:nvPr>
            <p:ph type="body" idx="1"/>
          </p:nvPr>
        </p:nvSpPr>
        <p:spPr>
          <a:xfrm>
            <a:off x="600075" y="1417638"/>
            <a:ext cx="8229600" cy="4525962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dirty="0"/>
              <a:t>共享缓冲区、变量、共享文件或数据库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必须保证</a:t>
            </a:r>
            <a:r>
              <a:rPr lang="zh-CN" altLang="en-US" dirty="0">
                <a:solidFill>
                  <a:srgbClr val="FF00FF"/>
                </a:solidFill>
              </a:rPr>
              <a:t>数据的完整性</a:t>
            </a:r>
            <a:r>
              <a:rPr lang="zh-CN" altLang="en-US" sz="2400" dirty="0">
                <a:solidFill>
                  <a:schemeClr val="tx1"/>
                </a:solidFill>
              </a:rPr>
              <a:t>（例：一读一写情况）</a:t>
            </a:r>
            <a:endParaRPr lang="zh-CN" altLang="en-US" dirty="0">
              <a:solidFill>
                <a:srgbClr val="FF00FF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写时必须互斥，读时允许共享读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有时还需保证</a:t>
            </a:r>
            <a:r>
              <a:rPr lang="zh-CN" altLang="en-US" dirty="0">
                <a:solidFill>
                  <a:srgbClr val="FF00FF"/>
                </a:solidFill>
              </a:rPr>
              <a:t>数据的一致性</a:t>
            </a:r>
            <a:endParaRPr lang="zh-CN" altLang="en-US" dirty="0">
              <a:solidFill>
                <a:srgbClr val="FF00FF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/>
              <a:t> P1：</a:t>
            </a:r>
            <a:r>
              <a:rPr lang="zh-CN" altLang="en-US" dirty="0">
                <a:sym typeface="宋体" panose="02010600030101010101" pitchFamily="2" charset="-122"/>
              </a:rPr>
              <a:t>① </a:t>
            </a:r>
            <a:r>
              <a:rPr lang="zh-CN" altLang="en-US" dirty="0"/>
              <a:t>a=a+1;  </a:t>
            </a:r>
            <a:r>
              <a:rPr lang="zh-CN" altLang="en-US" dirty="0">
                <a:sym typeface="宋体" panose="02010600030101010101" pitchFamily="2" charset="-122"/>
              </a:rPr>
              <a:t>② </a:t>
            </a:r>
            <a:r>
              <a:rPr lang="zh-CN" altLang="en-US" dirty="0"/>
              <a:t>b=b+1;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 P2：</a:t>
            </a:r>
            <a:r>
              <a:rPr lang="zh-CN" altLang="en-US" dirty="0">
                <a:sym typeface="宋体" panose="02010600030101010101" pitchFamily="2" charset="-122"/>
              </a:rPr>
              <a:t>③ </a:t>
            </a:r>
            <a:r>
              <a:rPr lang="zh-CN" altLang="en-US" dirty="0"/>
              <a:t>b=2*b;  </a:t>
            </a:r>
            <a:r>
              <a:rPr lang="zh-CN" altLang="en-US" dirty="0">
                <a:sym typeface="宋体" panose="02010600030101010101" pitchFamily="2" charset="-122"/>
              </a:rPr>
              <a:t>④ </a:t>
            </a:r>
            <a:r>
              <a:rPr lang="zh-CN" altLang="en-US" dirty="0"/>
              <a:t>a=2*a;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初始时a=b=1，要求结果a=b能实现吗？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考虑所有可能的结果，并说明原因</a:t>
            </a:r>
            <a:endParaRPr lang="zh-CN" altLang="en-US" dirty="0"/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P130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标题 819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p>
            <a:pPr defTabSz="914400">
              <a:buSzPct val="100000"/>
              <a:buFont typeface="Wingdings" panose="05000000000000000000" pitchFamily="2" charset="2"/>
              <a:buNone/>
            </a:pPr>
            <a:r>
              <a:rPr lang="zh-CN" altLang="en-US" sz="8000" kern="1200" baseline="0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第5章  并发性：互斥和同步</a:t>
            </a:r>
            <a:endParaRPr lang="zh-CN" altLang="en-US" sz="8000" kern="1200" baseline="0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标题 2662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进程间通过通信的合作</a:t>
            </a:r>
            <a:endParaRPr lang="zh-CN" altLang="en-US" dirty="0"/>
          </a:p>
        </p:txBody>
      </p:sp>
      <p:sp>
        <p:nvSpPr>
          <p:cNvPr id="26627" name="文本占位符 2662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 dirty="0"/>
              <a:t>进程通过</a:t>
            </a:r>
            <a:r>
              <a:rPr lang="zh-CN" altLang="en-US" dirty="0">
                <a:solidFill>
                  <a:srgbClr val="FF0066"/>
                </a:solidFill>
              </a:rPr>
              <a:t>消息通信</a:t>
            </a:r>
            <a:r>
              <a:rPr lang="zh-CN" altLang="en-US" dirty="0"/>
              <a:t>来彼此通信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发送消息和接收消息都使用</a:t>
            </a:r>
            <a:r>
              <a:rPr lang="zh-CN" altLang="en-US" dirty="0">
                <a:solidFill>
                  <a:srgbClr val="FF0066"/>
                </a:solidFill>
              </a:rPr>
              <a:t>原语</a:t>
            </a:r>
            <a:r>
              <a:rPr lang="zh-CN" altLang="en-US" dirty="0"/>
              <a:t>实现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消息通信也可能产生</a:t>
            </a:r>
            <a:r>
              <a:rPr lang="zh-CN" altLang="en-US" dirty="0">
                <a:solidFill>
                  <a:srgbClr val="FF00FF"/>
                </a:solidFill>
              </a:rPr>
              <a:t>饥饿</a:t>
            </a:r>
            <a:endParaRPr lang="zh-CN" altLang="en-US" dirty="0">
              <a:solidFill>
                <a:srgbClr val="FF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进程P1、P2、P3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P1不断试图与P2，P3彼此通信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P1不断与P2通信，P3阻塞，可能P3会饥饿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P130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标题 2764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2</a:t>
            </a:r>
            <a:r>
              <a:rPr lang="zh-CN" altLang="en-US" dirty="0"/>
              <a:t>.5 互斥的要求</a:t>
            </a:r>
            <a:endParaRPr lang="zh-CN" altLang="en-US" dirty="0"/>
          </a:p>
        </p:txBody>
      </p:sp>
      <p:sp>
        <p:nvSpPr>
          <p:cNvPr id="27651" name="文本占位符 27650"/>
          <p:cNvSpPr>
            <a:spLocks noGrp="1"/>
          </p:cNvSpPr>
          <p:nvPr>
            <p:ph type="body" idx="1"/>
          </p:nvPr>
        </p:nvSpPr>
        <p:spPr>
          <a:xfrm>
            <a:off x="371475" y="1336675"/>
            <a:ext cx="8688388" cy="4527550"/>
          </a:xfrm>
        </p:spPr>
        <p:txBody>
          <a:bodyPr/>
          <a:p>
            <a:pPr>
              <a:buAutoNum type="arabicPeriod"/>
            </a:pPr>
            <a:r>
              <a:rPr lang="zh-CN" altLang="en-US" dirty="0"/>
              <a:t>强制实施互斥：只允许一个进程进入临界区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rgbClr val="FF0066"/>
                </a:solidFill>
              </a:rPr>
              <a:t>互斥</a:t>
            </a:r>
            <a:endParaRPr lang="zh-CN" altLang="en-US" dirty="0">
              <a:solidFill>
                <a:srgbClr val="FF0066"/>
              </a:solidFill>
            </a:endParaRPr>
          </a:p>
          <a:p>
            <a:pPr>
              <a:buAutoNum type="arabicPeriod"/>
            </a:pPr>
            <a:r>
              <a:rPr lang="zh-CN" altLang="en-US" dirty="0"/>
              <a:t>在非临界区停止的进程不能干涉其他进程</a:t>
            </a:r>
            <a:endParaRPr lang="zh-CN" altLang="en-US" dirty="0"/>
          </a:p>
          <a:p>
            <a:pPr>
              <a:buAutoNum type="arabicPeriod"/>
            </a:pPr>
            <a:r>
              <a:rPr lang="zh-CN" altLang="en-US" dirty="0"/>
              <a:t>想要访问临界区的进程不会死锁和饥饿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rgbClr val="FF0066"/>
                </a:solidFill>
              </a:rPr>
              <a:t>有限等待</a:t>
            </a:r>
            <a:endParaRPr lang="zh-CN" altLang="en-US" dirty="0">
              <a:solidFill>
                <a:srgbClr val="FF0066"/>
              </a:solidFill>
            </a:endParaRPr>
          </a:p>
          <a:p>
            <a:pPr>
              <a:buAutoNum type="arabicPeriod"/>
            </a:pPr>
            <a:r>
              <a:rPr lang="zh-CN" altLang="en-US" dirty="0"/>
              <a:t>无进程在临界区时，其他进程可立即进入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rgbClr val="FF0066"/>
                </a:solidFill>
              </a:rPr>
              <a:t>有空让进</a:t>
            </a:r>
            <a:endParaRPr lang="zh-CN" altLang="en-US" dirty="0">
              <a:solidFill>
                <a:srgbClr val="FF0066"/>
              </a:solidFill>
            </a:endParaRPr>
          </a:p>
          <a:p>
            <a:pPr>
              <a:buAutoNum type="arabicPeriod"/>
            </a:pPr>
            <a:r>
              <a:rPr lang="zh-CN" altLang="en-US" dirty="0"/>
              <a:t>对进程的执行速度和处理器数目无限制</a:t>
            </a:r>
            <a:endParaRPr lang="zh-CN" altLang="en-US" dirty="0"/>
          </a:p>
          <a:p>
            <a:pPr>
              <a:buAutoNum type="arabicPeriod"/>
            </a:pPr>
            <a:r>
              <a:rPr lang="zh-CN" altLang="en-US" dirty="0"/>
              <a:t>进程在临界区中驻留的时间是有限的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P131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标题 2867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实现互斥和同步的方法</a:t>
            </a:r>
            <a:endParaRPr lang="zh-CN" altLang="en-US" dirty="0"/>
          </a:p>
        </p:txBody>
      </p:sp>
      <p:sp>
        <p:nvSpPr>
          <p:cNvPr id="28675" name="文本占位符 28674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3467100" cy="4525962"/>
          </a:xfrm>
        </p:spPr>
        <p:txBody>
          <a:bodyPr/>
          <a:p>
            <a:pPr>
              <a:buAutoNum type="arabicPeriod"/>
            </a:pPr>
            <a:r>
              <a:rPr lang="zh-CN" altLang="en-US" dirty="0"/>
              <a:t>中断禁用</a:t>
            </a:r>
            <a:endParaRPr lang="zh-CN" altLang="en-US" dirty="0"/>
          </a:p>
          <a:p>
            <a:pPr>
              <a:buAutoNum type="arabicPeriod"/>
            </a:pPr>
            <a:r>
              <a:rPr lang="zh-CN" altLang="en-US" dirty="0"/>
              <a:t>专用机器指令</a:t>
            </a:r>
            <a:endParaRPr lang="zh-CN" altLang="en-US" dirty="0"/>
          </a:p>
          <a:p>
            <a:pPr lvl="1"/>
            <a:r>
              <a:rPr lang="zh-CN" altLang="en-US" dirty="0"/>
              <a:t>比较和交换指令</a:t>
            </a:r>
            <a:endParaRPr lang="zh-CN" altLang="en-US" dirty="0"/>
          </a:p>
          <a:p>
            <a:pPr lvl="1"/>
            <a:r>
              <a:rPr lang="zh-CN" altLang="en-US" dirty="0"/>
              <a:t>交换指令</a:t>
            </a:r>
            <a:endParaRPr lang="zh-CN" altLang="en-US" dirty="0"/>
          </a:p>
          <a:p>
            <a:pPr>
              <a:buAutoNum type="arabicPeriod"/>
            </a:pPr>
            <a:r>
              <a:rPr lang="zh-CN" altLang="en-US" dirty="0"/>
              <a:t>信号量 </a:t>
            </a:r>
            <a:endParaRPr lang="zh-CN" altLang="en-US" dirty="0"/>
          </a:p>
          <a:p>
            <a:pPr lvl="1"/>
            <a:r>
              <a:rPr lang="zh-CN" altLang="en-US" dirty="0"/>
              <a:t>二元信号量</a:t>
            </a:r>
            <a:endParaRPr lang="zh-CN" altLang="en-US" dirty="0"/>
          </a:p>
          <a:p>
            <a:pPr lvl="1"/>
            <a:r>
              <a:rPr lang="zh-CN" altLang="en-US" dirty="0"/>
              <a:t>一般信号量</a:t>
            </a:r>
            <a:endParaRPr lang="zh-CN" altLang="en-US" dirty="0"/>
          </a:p>
          <a:p>
            <a:pPr>
              <a:buAutoNum type="arabicPeriod"/>
            </a:pPr>
            <a:r>
              <a:rPr lang="zh-CN" altLang="en-US" dirty="0"/>
              <a:t>管程</a:t>
            </a:r>
            <a:endParaRPr lang="zh-CN" altLang="en-US" dirty="0"/>
          </a:p>
          <a:p>
            <a:pPr>
              <a:buAutoNum type="arabicPeriod"/>
            </a:pPr>
            <a:r>
              <a:rPr lang="zh-CN" altLang="en-US" dirty="0"/>
              <a:t>消息通信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28676" name="矩形 28675"/>
          <p:cNvSpPr>
            <a:spLocks noGrp="1"/>
          </p:cNvSpPr>
          <p:nvPr/>
        </p:nvSpPr>
        <p:spPr>
          <a:xfrm>
            <a:off x="4051300" y="1417955"/>
            <a:ext cx="4838700" cy="45256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66"/>
                </a:solidFill>
              </a:rPr>
              <a:t>生产者－消费者问题</a:t>
            </a:r>
            <a:endParaRPr lang="zh-CN" altLang="en-US" dirty="0">
              <a:solidFill>
                <a:srgbClr val="FF0066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zh-CN" altLang="en-US" dirty="0"/>
              <a:t>信号量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zh-CN" altLang="en-US" dirty="0"/>
              <a:t>管程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zh-CN" altLang="en-US" dirty="0"/>
              <a:t>消息通信</a:t>
            </a:r>
            <a:endParaRPr lang="zh-CN" altLang="en-US" dirty="0"/>
          </a:p>
          <a:p>
            <a:pPr lvl="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66"/>
                </a:solidFill>
              </a:rPr>
              <a:t>读者写者问题</a:t>
            </a:r>
            <a:r>
              <a:rPr lang="zh-CN" altLang="en-US" dirty="0"/>
              <a:t> 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zh-CN" altLang="en-US" sz="2800" dirty="0"/>
              <a:t>信号量</a:t>
            </a:r>
            <a:endParaRPr lang="zh-CN" altLang="en-US" sz="28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zh-CN" altLang="en-US" sz="2800" dirty="0"/>
              <a:t>信息通信</a:t>
            </a:r>
            <a:endParaRPr lang="zh-CN" altLang="en-US" dirty="0"/>
          </a:p>
          <a:p>
            <a:pPr lvl="0">
              <a:buFont typeface="Wingdings" panose="05000000000000000000" pitchFamily="2" charset="2"/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11270" name="文本框 11269"/>
          <p:cNvSpPr txBox="1"/>
          <p:nvPr/>
        </p:nvSpPr>
        <p:spPr>
          <a:xfrm>
            <a:off x="10795" y="6426200"/>
            <a:ext cx="835025" cy="42545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标题 2969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3</a:t>
            </a:r>
            <a:r>
              <a:rPr lang="zh-CN" altLang="en-US" dirty="0"/>
              <a:t> 互斥：硬件的支持</a:t>
            </a:r>
            <a:endParaRPr lang="zh-CN" altLang="en-US" dirty="0"/>
          </a:p>
        </p:txBody>
      </p:sp>
      <p:sp>
        <p:nvSpPr>
          <p:cNvPr id="29699" name="文本占位符 2969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zh-CN" altLang="en-US" sz="3600" dirty="0"/>
              <a:t>5.</a:t>
            </a:r>
            <a:r>
              <a:rPr lang="en-US" altLang="zh-CN" sz="3600" dirty="0"/>
              <a:t>3</a:t>
            </a:r>
            <a:r>
              <a:rPr lang="zh-CN" altLang="en-US" sz="3600" dirty="0"/>
              <a:t>.1 中断禁用</a:t>
            </a:r>
            <a:endParaRPr lang="zh-CN" altLang="en-US" sz="3600" dirty="0"/>
          </a:p>
          <a:p>
            <a:pPr>
              <a:buNone/>
            </a:pPr>
            <a:endParaRPr lang="zh-CN" altLang="en-US" sz="1200" dirty="0"/>
          </a:p>
          <a:p>
            <a:pPr>
              <a:buNone/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while(true) {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 /*禁用中断 */;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 /* 临界区*/;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 /* 启用中断*/;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 /*其余部分 */;</a:t>
            </a:r>
            <a:endParaRPr lang="zh-CN" altLang="en-US" sz="28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}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9700" name="矩形 29699"/>
          <p:cNvSpPr>
            <a:spLocks noGrp="1"/>
          </p:cNvSpPr>
          <p:nvPr/>
        </p:nvSpPr>
        <p:spPr>
          <a:xfrm>
            <a:off x="3781425" y="1600200"/>
            <a:ext cx="5364163" cy="45259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66"/>
                </a:solidFill>
              </a:rPr>
              <a:t>好处：</a:t>
            </a:r>
            <a:endParaRPr lang="zh-CN" altLang="en-US" dirty="0">
              <a:solidFill>
                <a:srgbClr val="FF0066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zh-CN" altLang="en-US" dirty="0"/>
              <a:t>单处理器的临界区可以互斥</a:t>
            </a:r>
            <a:endParaRPr lang="zh-CN" altLang="en-US" dirty="0"/>
          </a:p>
          <a:p>
            <a:pPr lvl="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66"/>
                </a:solidFill>
              </a:rPr>
              <a:t>问题：多处理器呢？</a:t>
            </a:r>
            <a:endParaRPr lang="zh-CN" altLang="en-US" dirty="0">
              <a:solidFill>
                <a:srgbClr val="FF0066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zh-CN" altLang="en-US" dirty="0">
                <a:sym typeface="Arial" panose="020B0604020202020204" pitchFamily="34" charset="0"/>
              </a:rPr>
              <a:t>禁用中断不能保证互斥</a:t>
            </a:r>
            <a:endParaRPr lang="zh-CN" altLang="en-US" dirty="0">
              <a:sym typeface="Arial" panose="020B0604020202020204" pitchFamily="34" charset="0"/>
            </a:endParaRP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P131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3072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3</a:t>
            </a:r>
            <a:r>
              <a:rPr lang="zh-CN" altLang="en-US" dirty="0"/>
              <a:t>.2 专用机器指令</a:t>
            </a:r>
            <a:endParaRPr lang="zh-CN" altLang="en-US" dirty="0"/>
          </a:p>
        </p:txBody>
      </p:sp>
      <p:sp>
        <p:nvSpPr>
          <p:cNvPr id="30723" name="文本占位符 3072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606425"/>
          </a:xfrm>
        </p:spPr>
        <p:txBody>
          <a:bodyPr/>
          <a:p>
            <a:pPr>
              <a:buNone/>
            </a:pPr>
            <a:r>
              <a:rPr lang="zh-CN" altLang="en-US" dirty="0"/>
              <a:t>1. 比较和交换指令</a:t>
            </a:r>
            <a:endParaRPr lang="zh-CN" altLang="en-US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30724" name="矩形 30723"/>
          <p:cNvSpPr>
            <a:spLocks noGrp="1"/>
          </p:cNvSpPr>
          <p:nvPr/>
        </p:nvSpPr>
        <p:spPr>
          <a:xfrm>
            <a:off x="457200" y="2422525"/>
            <a:ext cx="8688388" cy="3168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buNone/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int compare_and_swap(int *word,int test, int new) 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{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int old; 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old=*word;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if (old==test) *word=new  </a:t>
            </a:r>
            <a:r>
              <a:rPr lang="zh-CN" altLang="en-US" sz="2800" dirty="0">
                <a:solidFill>
                  <a:srgbClr val="008000"/>
                </a:solidFill>
              </a:rPr>
              <a:t>/* 测试通过，被更新*/;</a:t>
            </a:r>
            <a:endParaRPr lang="zh-CN" altLang="en-US" sz="2800" dirty="0">
              <a:solidFill>
                <a:srgbClr val="008000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return old </a:t>
            </a:r>
            <a:r>
              <a:rPr lang="zh-CN" altLang="en-US" sz="2800" dirty="0">
                <a:solidFill>
                  <a:srgbClr val="008000"/>
                </a:solidFill>
              </a:rPr>
              <a:t>/*返回旧内存值 */</a:t>
            </a:r>
            <a:r>
              <a:rPr lang="zh-CN" altLang="en-US" sz="2800" dirty="0">
                <a:solidFill>
                  <a:schemeClr val="tx1"/>
                </a:solidFill>
              </a:rPr>
              <a:t>;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}</a:t>
            </a:r>
            <a:endParaRPr lang="zh-CN" altLang="en-US" dirty="0"/>
          </a:p>
        </p:txBody>
      </p:sp>
      <p:sp>
        <p:nvSpPr>
          <p:cNvPr id="30725" name="文本框 30724"/>
          <p:cNvSpPr txBox="1"/>
          <p:nvPr/>
        </p:nvSpPr>
        <p:spPr>
          <a:xfrm>
            <a:off x="3492500" y="3081338"/>
            <a:ext cx="5194300" cy="1371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若内存单元</a:t>
            </a:r>
            <a:r>
              <a:rPr lang="en-US" altLang="zh-CN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*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word==test则 </a:t>
            </a:r>
            <a:r>
              <a:rPr lang="en-US" altLang="zh-CN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*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word=new，即当内存值与测试值相等则交换）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P132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7" name="内容占位符 31746" descr="5.2"/>
          <p:cNvPicPr>
            <a:picLocks noChangeAspect="1"/>
          </p:cNvPicPr>
          <p:nvPr>
            <p:ph idx="1"/>
          </p:nvPr>
        </p:nvPicPr>
        <p:blipFill>
          <a:blip r:embed="rId1"/>
          <a:srcRect r="48370" b="6958"/>
          <a:stretch>
            <a:fillRect/>
          </a:stretch>
        </p:blipFill>
        <p:spPr>
          <a:xfrm>
            <a:off x="0" y="-17462"/>
            <a:ext cx="6515100" cy="6875462"/>
          </a:xfrm>
        </p:spPr>
      </p:pic>
      <p:sp>
        <p:nvSpPr>
          <p:cNvPr id="31748" name="文本框 31747"/>
          <p:cNvSpPr txBox="1"/>
          <p:nvPr/>
        </p:nvSpPr>
        <p:spPr>
          <a:xfrm>
            <a:off x="2967990" y="1644650"/>
            <a:ext cx="6072505" cy="518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若bolt=0则进入临界区，且 bolt=1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749" name="文本框 31748"/>
          <p:cNvSpPr txBox="1"/>
          <p:nvPr/>
        </p:nvSpPr>
        <p:spPr>
          <a:xfrm>
            <a:off x="2147888" y="5299075"/>
            <a:ext cx="2305050" cy="5175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bolt初值为0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750" name="文本框 31749"/>
          <p:cNvSpPr txBox="1"/>
          <p:nvPr/>
        </p:nvSpPr>
        <p:spPr>
          <a:xfrm>
            <a:off x="1836738" y="2289175"/>
            <a:ext cx="3970337" cy="5175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FF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当原bolt==1则</a:t>
            </a:r>
            <a:r>
              <a:rPr lang="zh-CN" altLang="en-US" sz="2800" b="1" i="1" u="sng" dirty="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忙等待</a:t>
            </a:r>
            <a:endParaRPr lang="zh-CN" altLang="en-US" sz="2800" b="1" i="1" u="sng" dirty="0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751" name="文本框 31750"/>
          <p:cNvSpPr txBox="1"/>
          <p:nvPr/>
        </p:nvSpPr>
        <p:spPr>
          <a:xfrm>
            <a:off x="2863215" y="3288348"/>
            <a:ext cx="6176963" cy="518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FF006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出临界区 bolt=0，允许其他进程进入</a:t>
            </a:r>
            <a:endParaRPr lang="zh-CN" altLang="en-US" sz="2800" b="1" dirty="0">
              <a:solidFill>
                <a:srgbClr val="FF0066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752" name="文本框 31751"/>
          <p:cNvSpPr txBox="1"/>
          <p:nvPr/>
        </p:nvSpPr>
        <p:spPr>
          <a:xfrm>
            <a:off x="4772025" y="3905885"/>
            <a:ext cx="4199255" cy="1800860"/>
          </a:xfrm>
          <a:prstGeom prst="rect">
            <a:avLst/>
          </a:prstGeom>
          <a:solidFill>
            <a:srgbClr val="FFFF00">
              <a:alpha val="100000"/>
            </a:srgbClr>
          </a:solidFill>
          <a:ln w="9525">
            <a:noFill/>
          </a:ln>
        </p:spPr>
        <p:txBody>
          <a:bodyPr vert="horz" wrap="square" lIns="90170" tIns="46990" rIns="90170" bIns="46990" anchor="t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【考虑】当有一个进程进入临界区，其他进程还可以进入吗？</a:t>
            </a:r>
            <a:endParaRPr lang="zh-CN" altLang="en-US" sz="2800" b="1" dirty="0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lvl="0" algn="l" eaLnBrk="1" latinLnBrk="0" hangingPunct="1"/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【考虑】此方法的缺点？</a:t>
            </a:r>
            <a:endParaRPr lang="zh-CN" altLang="en-US" sz="2800" b="1" dirty="0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P133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3276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3</a:t>
            </a:r>
            <a:r>
              <a:rPr lang="zh-CN" altLang="en-US" dirty="0"/>
              <a:t>.2 专用机器指令</a:t>
            </a:r>
            <a:endParaRPr lang="zh-CN" altLang="en-US" dirty="0"/>
          </a:p>
        </p:txBody>
      </p:sp>
      <p:sp>
        <p:nvSpPr>
          <p:cNvPr id="32771" name="文本占位符 3277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606425"/>
          </a:xfrm>
        </p:spPr>
        <p:txBody>
          <a:bodyPr/>
          <a:p>
            <a:pPr>
              <a:buNone/>
            </a:pPr>
            <a:r>
              <a:rPr lang="zh-CN" altLang="en-US" dirty="0"/>
              <a:t>2. 交换指令</a:t>
            </a:r>
            <a:endParaRPr lang="zh-CN" altLang="en-US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32772" name="矩形 32771"/>
          <p:cNvSpPr>
            <a:spLocks noGrp="1"/>
          </p:cNvSpPr>
          <p:nvPr/>
        </p:nvSpPr>
        <p:spPr>
          <a:xfrm>
            <a:off x="457200" y="2422525"/>
            <a:ext cx="8688388" cy="31686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void exchange(int *register,int memory) 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{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int temp; 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temp=*memory;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*memory=*register;</a:t>
            </a:r>
            <a:endParaRPr lang="zh-CN" altLang="en-US" sz="2800" dirty="0">
              <a:solidFill>
                <a:srgbClr val="008000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 *register=temp;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}</a:t>
            </a:r>
            <a:endParaRPr lang="zh-CN" altLang="en-US" dirty="0"/>
          </a:p>
        </p:txBody>
      </p:sp>
      <p:sp>
        <p:nvSpPr>
          <p:cNvPr id="32773" name="文本框 32772"/>
          <p:cNvSpPr txBox="1"/>
          <p:nvPr/>
        </p:nvSpPr>
        <p:spPr>
          <a:xfrm>
            <a:off x="822325" y="2949575"/>
            <a:ext cx="7786688" cy="5191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将寄存器的内容和存储单元的内容交换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P132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33793"/>
          <p:cNvSpPr>
            <a:spLocks noGrp="1"/>
          </p:cNvSpPr>
          <p:nvPr>
            <p:ph type="title"/>
          </p:nvPr>
        </p:nvSpPr>
        <p:spPr/>
        <p:txBody>
          <a:bodyPr anchor="ctr"/>
          <a:p/>
        </p:txBody>
      </p:sp>
      <p:pic>
        <p:nvPicPr>
          <p:cNvPr id="33795" name="内容占位符 33794" descr="5.2"/>
          <p:cNvPicPr>
            <a:picLocks noChangeAspect="1"/>
          </p:cNvPicPr>
          <p:nvPr>
            <p:ph idx="1"/>
          </p:nvPr>
        </p:nvPicPr>
        <p:blipFill>
          <a:blip r:embed="rId1"/>
          <a:srcRect l="50444" b="8670"/>
          <a:stretch>
            <a:fillRect/>
          </a:stretch>
        </p:blipFill>
        <p:spPr>
          <a:xfrm>
            <a:off x="0" y="511175"/>
            <a:ext cx="5715000" cy="6178550"/>
          </a:xfrm>
        </p:spPr>
      </p:pic>
      <p:sp>
        <p:nvSpPr>
          <p:cNvPr id="33796" name="文本框 33795"/>
          <p:cNvSpPr txBox="1"/>
          <p:nvPr/>
        </p:nvSpPr>
        <p:spPr>
          <a:xfrm>
            <a:off x="2089150" y="5299075"/>
            <a:ext cx="2305050" cy="5175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bolt初值为0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7" name="文本框 33796"/>
          <p:cNvSpPr txBox="1"/>
          <p:nvPr/>
        </p:nvSpPr>
        <p:spPr>
          <a:xfrm>
            <a:off x="4714875" y="2578100"/>
            <a:ext cx="2305050" cy="5191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交换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8" name="文本框 33797"/>
          <p:cNvSpPr txBox="1"/>
          <p:nvPr/>
        </p:nvSpPr>
        <p:spPr>
          <a:xfrm>
            <a:off x="3708400" y="3081338"/>
            <a:ext cx="5437188" cy="5191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keyi==1 忙等待，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=0 进入临界区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799" name="文本框 33798"/>
          <p:cNvSpPr txBox="1"/>
          <p:nvPr/>
        </p:nvSpPr>
        <p:spPr>
          <a:xfrm>
            <a:off x="2555875" y="3511550"/>
            <a:ext cx="5437188" cy="5191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允许其他进程进入临界区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0" name="文本框 33799"/>
          <p:cNvSpPr txBox="1"/>
          <p:nvPr/>
        </p:nvSpPr>
        <p:spPr>
          <a:xfrm>
            <a:off x="4879658" y="4218623"/>
            <a:ext cx="3971925" cy="1373187"/>
          </a:xfrm>
          <a:prstGeom prst="rect">
            <a:avLst/>
          </a:prstGeom>
          <a:solidFill>
            <a:srgbClr val="FFFF00">
              <a:alpha val="100000"/>
            </a:srgbClr>
          </a:solidFill>
          <a:ln w="9525">
            <a:noFill/>
          </a:ln>
        </p:spPr>
        <p:txBody>
          <a:bodyPr vert="horz" wrap="square" lIns="90170" tIns="46990" rIns="90170" bIns="46990" anchor="t">
            <a:spAutoFit/>
          </a:bodyPr>
          <a:p>
            <a:pPr lvl="0" algn="l" eaLnBrk="1" latinLnBrk="0" hangingPunct="1"/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【考虑】当有一个进程进入临界区，其他进程还可以进入吗？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P133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3481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/>
          <a:p>
            <a:r>
              <a:rPr lang="zh-CN" altLang="en-US" dirty="0"/>
              <a:t>专用机器指令优缺点</a:t>
            </a:r>
            <a:endParaRPr lang="zh-CN" altLang="en-US" dirty="0"/>
          </a:p>
        </p:txBody>
      </p:sp>
      <p:sp>
        <p:nvSpPr>
          <p:cNvPr id="34819" name="文本占位符 34818"/>
          <p:cNvSpPr>
            <a:spLocks noGrp="1"/>
          </p:cNvSpPr>
          <p:nvPr>
            <p:ph type="body" idx="1"/>
          </p:nvPr>
        </p:nvSpPr>
        <p:spPr>
          <a:xfrm>
            <a:off x="456565" y="981075"/>
            <a:ext cx="8230235" cy="5715000"/>
          </a:xfrm>
        </p:spPr>
        <p:txBody>
          <a:bodyPr/>
          <a:p>
            <a:r>
              <a:rPr lang="zh-CN" altLang="en-US" dirty="0"/>
              <a:t>优点</a:t>
            </a:r>
            <a:endParaRPr lang="zh-CN" altLang="en-US" dirty="0"/>
          </a:p>
          <a:p>
            <a:pPr lvl="1"/>
            <a:r>
              <a:rPr lang="zh-CN" altLang="en-US" dirty="0"/>
              <a:t>适于单处理器，又适于多处理器</a:t>
            </a:r>
            <a:endParaRPr lang="zh-CN" altLang="en-US" dirty="0"/>
          </a:p>
          <a:p>
            <a:pPr lvl="1"/>
            <a:r>
              <a:rPr lang="zh-CN" altLang="en-US" dirty="0"/>
              <a:t>简单</a:t>
            </a:r>
            <a:endParaRPr lang="zh-CN" altLang="en-US" dirty="0"/>
          </a:p>
          <a:p>
            <a:pPr lvl="1"/>
            <a:r>
              <a:rPr lang="zh-CN" altLang="en-US" dirty="0"/>
              <a:t>可支持多个临界区，每个临界区用不同的变量</a:t>
            </a:r>
            <a:endParaRPr lang="zh-CN" altLang="en-US" dirty="0"/>
          </a:p>
          <a:p>
            <a:r>
              <a:rPr lang="zh-CN" altLang="en-US" dirty="0"/>
              <a:t>缺点</a:t>
            </a:r>
            <a:endParaRPr lang="zh-CN" altLang="en-US" dirty="0"/>
          </a:p>
          <a:p>
            <a:pPr lvl="1"/>
            <a:r>
              <a:rPr lang="zh-CN" altLang="en-US" dirty="0"/>
              <a:t>使用了忙等待</a:t>
            </a:r>
            <a:endParaRPr lang="zh-CN" altLang="en-US" dirty="0"/>
          </a:p>
          <a:p>
            <a:pPr lvl="1"/>
            <a:r>
              <a:rPr lang="zh-CN" altLang="en-US" dirty="0"/>
              <a:t>可能饥饿（选择进入临界区的进程是任意的）</a:t>
            </a:r>
            <a:endParaRPr lang="zh-CN" altLang="en-US" dirty="0"/>
          </a:p>
          <a:p>
            <a:pPr lvl="1"/>
            <a:r>
              <a:rPr lang="zh-CN" altLang="en-US" dirty="0"/>
              <a:t>可能死锁</a:t>
            </a:r>
            <a:endParaRPr lang="zh-CN" altLang="en-US" dirty="0"/>
          </a:p>
          <a:p>
            <a:pPr lvl="1">
              <a:buNone/>
            </a:pPr>
            <a:r>
              <a:rPr lang="zh-CN" altLang="en-US" dirty="0"/>
              <a:t>  </a:t>
            </a:r>
            <a:r>
              <a:rPr lang="zh-CN" altLang="en-US" dirty="0">
                <a:solidFill>
                  <a:srgbClr val="0000FF"/>
                </a:solidFill>
              </a:rPr>
              <a:t> ——如P1执行专用指令并进入临界区，然后P1被调度把处理器让给更高优先级的P2，P2想进入临界区进不来，P1又不会被调度，死锁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P133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35841"/>
          <p:cNvSpPr>
            <a:spLocks noGrp="1"/>
          </p:cNvSpPr>
          <p:nvPr>
            <p:ph type="title"/>
          </p:nvPr>
        </p:nvSpPr>
        <p:spPr/>
        <p:txBody>
          <a:bodyPr anchor="ctr"/>
          <a:p/>
        </p:txBody>
      </p:sp>
      <p:pic>
        <p:nvPicPr>
          <p:cNvPr id="35843" name="内容占位符 35842" descr="5.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" y="0"/>
            <a:ext cx="9039225" cy="5302250"/>
          </a:xfrm>
        </p:spPr>
      </p:pic>
      <p:sp>
        <p:nvSpPr>
          <p:cNvPr id="35844" name="矩形 35843"/>
          <p:cNvSpPr/>
          <p:nvPr/>
        </p:nvSpPr>
        <p:spPr>
          <a:xfrm>
            <a:off x="568325" y="1484313"/>
            <a:ext cx="4032250" cy="677862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5845" name="矩形 35844"/>
          <p:cNvSpPr/>
          <p:nvPr/>
        </p:nvSpPr>
        <p:spPr>
          <a:xfrm>
            <a:off x="5365750" y="1732915"/>
            <a:ext cx="3062605" cy="47244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5846" name="矩形 35845"/>
          <p:cNvSpPr>
            <a:spLocks noGrp="1"/>
          </p:cNvSpPr>
          <p:nvPr/>
        </p:nvSpPr>
        <p:spPr>
          <a:xfrm>
            <a:off x="568325" y="5302250"/>
            <a:ext cx="6851650" cy="7207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忙等待（自旋等待）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4097"/>
          <p:cNvSpPr>
            <a:spLocks noGrp="1"/>
          </p:cNvSpPr>
          <p:nvPr>
            <p:ph type="ctrTitle"/>
          </p:nvPr>
        </p:nvSpPr>
        <p:spPr>
          <a:xfrm>
            <a:off x="563880" y="120015"/>
            <a:ext cx="7772400" cy="2193290"/>
          </a:xfrm>
        </p:spPr>
        <p:txBody>
          <a:bodyPr anchor="ctr"/>
          <a:p>
            <a:pPr defTabSz="914400">
              <a:lnSpc>
                <a:spcPct val="40000"/>
              </a:lnSpc>
              <a:buSzPct val="100000"/>
              <a:buFont typeface="Wingdings" panose="05000000000000000000" pitchFamily="2" charset="2"/>
              <a:buNone/>
            </a:pPr>
            <a:r>
              <a:rPr lang="zh-CN" altLang="en-US" sz="4800" kern="1200" baseline="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第</a:t>
            </a:r>
            <a:r>
              <a:rPr lang="en-US" altLang="zh-CN" sz="4800" kern="1200" baseline="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5</a:t>
            </a:r>
            <a:r>
              <a:rPr lang="zh-CN" altLang="en-US" sz="4800" kern="1200" baseline="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章   </a:t>
            </a:r>
            <a:r>
              <a:rPr lang="zh-CN" altLang="en-US" sz="4800" kern="1200" baseline="0" dirty="0">
                <a:solidFill>
                  <a:srgbClr val="FF00FF"/>
                </a:solidFill>
                <a:latin typeface="+mj-lt"/>
                <a:ea typeface="+mj-ea"/>
                <a:cs typeface="+mj-cs"/>
              </a:rPr>
              <a:t>并发性：互斥与同步</a:t>
            </a:r>
            <a:endParaRPr lang="zh-CN" altLang="en-US" sz="4800" kern="1200" baseline="0" dirty="0">
              <a:solidFill>
                <a:srgbClr val="FF00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2443" y="1804988"/>
            <a:ext cx="7848600" cy="4464050"/>
            <a:chOff x="0" y="0"/>
            <a:chExt cx="4944" cy="2812"/>
          </a:xfrm>
        </p:grpSpPr>
        <p:sp>
          <p:nvSpPr>
            <p:cNvPr id="15363" name="圆角矩形 2"/>
            <p:cNvSpPr/>
            <p:nvPr/>
          </p:nvSpPr>
          <p:spPr>
            <a:xfrm>
              <a:off x="0" y="136"/>
              <a:ext cx="4944" cy="2676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24246B"/>
                </a:gs>
              </a:gsLst>
              <a:lin ang="5400000" scaled="1"/>
              <a:tileRect/>
            </a:gradFill>
            <a:ln w="2540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2699999" algn="ctr" rotWithShape="0">
                <a:srgbClr val="000000">
                  <a:alpha val="50000"/>
                </a:srgbClr>
              </a:outerShdw>
            </a:effectLst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5364" name="图片 3" descr="Picture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0" y="152"/>
              <a:ext cx="496" cy="42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365" name="圆角矩形 4"/>
            <p:cNvSpPr/>
            <p:nvPr/>
          </p:nvSpPr>
          <p:spPr>
            <a:xfrm>
              <a:off x="318" y="0"/>
              <a:ext cx="4263" cy="408"/>
            </a:xfrm>
            <a:prstGeom prst="roundRect">
              <a:avLst>
                <a:gd name="adj" fmla="val 16667"/>
              </a:avLst>
            </a:prstGeom>
            <a:solidFill>
              <a:srgbClr val="FEFFFF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66" name="任意多边形 5"/>
            <p:cNvSpPr/>
            <p:nvPr/>
          </p:nvSpPr>
          <p:spPr>
            <a:xfrm flipV="1">
              <a:off x="45" y="181"/>
              <a:ext cx="4788" cy="234"/>
            </a:xfrm>
            <a:custGeom>
              <a:avLst/>
              <a:gdLst/>
              <a:ahLst/>
              <a:cxnLst>
                <a:cxn ang="0">
                  <a:pos x="19693" y="10800"/>
                </a:cxn>
                <a:cxn ang="90">
                  <a:pos x="10800" y="21600"/>
                </a:cxn>
                <a:cxn ang="180">
                  <a:pos x="1906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3813" y="21600"/>
                  </a:lnTo>
                  <a:lnTo>
                    <a:pt x="17787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alpha val="39998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5128" name="文本框 5127"/>
          <p:cNvSpPr txBox="1"/>
          <p:nvPr/>
        </p:nvSpPr>
        <p:spPr>
          <a:xfrm>
            <a:off x="1012190" y="2480628"/>
            <a:ext cx="6403975" cy="4933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1" charset="-122"/>
                <a:cs typeface="+mn-ea"/>
              </a:rPr>
              <a:t>● 了解与并发相关的基本概念</a:t>
            </a:r>
            <a:endParaRPr lang="zh-CN" altLang="en-US" sz="2400" b="1" dirty="0">
              <a:solidFill>
                <a:srgbClr val="FFFF66"/>
              </a:solidFill>
              <a:latin typeface="Arial" panose="020B0604020202020204" pitchFamily="34" charset="0"/>
              <a:ea typeface="黑体" panose="02010609060101010101" pitchFamily="1" charset="-122"/>
              <a:cs typeface="+mn-ea"/>
            </a:endParaRPr>
          </a:p>
        </p:txBody>
      </p:sp>
      <p:sp>
        <p:nvSpPr>
          <p:cNvPr id="5129" name="文本框 5128"/>
          <p:cNvSpPr txBox="1"/>
          <p:nvPr/>
        </p:nvSpPr>
        <p:spPr>
          <a:xfrm>
            <a:off x="1012190" y="3683318"/>
            <a:ext cx="6808788" cy="4933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1" charset="-122"/>
                <a:cs typeface="+mn-ea"/>
              </a:rPr>
              <a:t>● 定义并解释信号量</a:t>
            </a:r>
            <a:endParaRPr lang="zh-CN" altLang="en-US" sz="2400" b="1" dirty="0">
              <a:solidFill>
                <a:srgbClr val="FFFF66"/>
              </a:solidFill>
              <a:latin typeface="Arial" panose="020B0604020202020204" pitchFamily="34" charset="0"/>
              <a:ea typeface="黑体" panose="02010609060101010101" pitchFamily="1" charset="-122"/>
              <a:cs typeface="+mn-ea"/>
            </a:endParaRPr>
          </a:p>
        </p:txBody>
      </p:sp>
      <p:sp>
        <p:nvSpPr>
          <p:cNvPr id="5130" name="文本框 5129"/>
          <p:cNvSpPr txBox="1"/>
          <p:nvPr/>
        </p:nvSpPr>
        <p:spPr>
          <a:xfrm>
            <a:off x="1012190" y="3081973"/>
            <a:ext cx="6403975" cy="4933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  <a:cs typeface="+mn-ea"/>
              </a:rPr>
              <a:t>● 掌握硬件支持互斥的方法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  <a:cs typeface="+mn-ea"/>
            </a:endParaRPr>
          </a:p>
        </p:txBody>
      </p:sp>
      <p:sp>
        <p:nvSpPr>
          <p:cNvPr id="5131" name="标题 5130"/>
          <p:cNvSpPr>
            <a:spLocks noGrp="1"/>
          </p:cNvSpPr>
          <p:nvPr/>
        </p:nvSpPr>
        <p:spPr>
          <a:xfrm>
            <a:off x="1750378" y="1642110"/>
            <a:ext cx="4660900" cy="8937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 algn="ctr"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66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本章学习目标</a:t>
            </a:r>
            <a:endParaRPr lang="zh-CN" altLang="en-US" sz="3200" b="1">
              <a:solidFill>
                <a:srgbClr val="66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2190" y="4284663"/>
            <a:ext cx="6716395" cy="4933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  <a:cs typeface="+mn-ea"/>
              </a:rPr>
              <a:t>● 用信号量来解决进程的同步互斥问题（难点）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2190" y="4886008"/>
            <a:ext cx="6808788" cy="4933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1" charset="-122"/>
                <a:cs typeface="+mn-ea"/>
              </a:rPr>
              <a:t>● 了解管程</a:t>
            </a:r>
            <a:endParaRPr lang="zh-CN" altLang="en-US" sz="2400" b="1" dirty="0">
              <a:solidFill>
                <a:srgbClr val="FFFF66"/>
              </a:solidFill>
              <a:latin typeface="Arial" panose="020B0604020202020204" pitchFamily="34" charset="0"/>
              <a:ea typeface="黑体" panose="02010609060101010101" pitchFamily="1" charset="-122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190" y="5487353"/>
            <a:ext cx="6716395" cy="4933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  <a:cs typeface="+mn-ea"/>
              </a:rPr>
              <a:t>● 掌握经典进程同步互斥问题（难点）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char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5128">
                                            <p:txEl>
                                              <p:charRg st="0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5129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" grpId="0"/>
      <p:bldP spid="5131" grpId="0"/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标题 3686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 dirty="0"/>
              <a:t>5.4 </a:t>
            </a:r>
            <a:r>
              <a:rPr lang="zh-CN" altLang="zh-CN" dirty="0"/>
              <a:t>信号量</a:t>
            </a:r>
            <a:endParaRPr lang="zh-CN" altLang="zh-CN" dirty="0"/>
          </a:p>
        </p:txBody>
      </p:sp>
      <p:pic>
        <p:nvPicPr>
          <p:cNvPr id="36867" name="内容占位符 36866" descr="5.2biao5.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17638"/>
            <a:ext cx="8686800" cy="5113337"/>
          </a:xfrm>
        </p:spPr>
      </p:pic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P134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3788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4</a:t>
            </a:r>
            <a:r>
              <a:rPr lang="zh-CN" altLang="en-US" dirty="0"/>
              <a:t>信号量</a:t>
            </a:r>
            <a:endParaRPr lang="zh-CN" altLang="en-US" dirty="0"/>
          </a:p>
        </p:txBody>
      </p:sp>
      <p:sp>
        <p:nvSpPr>
          <p:cNvPr id="37891" name="文本框 37890"/>
          <p:cNvSpPr txBox="1"/>
          <p:nvPr/>
        </p:nvSpPr>
        <p:spPr>
          <a:xfrm>
            <a:off x="514350" y="1271270"/>
            <a:ext cx="8172450" cy="15382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        1965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年  荷兰学者</a:t>
            </a:r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Dijkstra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  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提出</a:t>
            </a:r>
            <a:r>
              <a:rPr lang="zh-CN" altLang="en-US" sz="2800" b="1">
                <a:solidFill>
                  <a:schemeClr val="hlink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信号量机制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，用于解决进程的</a:t>
            </a:r>
            <a:r>
              <a:rPr lang="zh-CN" altLang="en-US" sz="2800" b="1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同步互斥问题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（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负责协调各个进程，以保证它们能够正确、合理地使用公共资源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）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37892" name="文本框 37891"/>
          <p:cNvSpPr txBox="1"/>
          <p:nvPr/>
        </p:nvSpPr>
        <p:spPr>
          <a:xfrm>
            <a:off x="604838" y="3028950"/>
            <a:ext cx="7991475" cy="20472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信号量原理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endParaRPr lang="zh-CN" altLang="en-US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80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    两个或多个进程可以通过简单的信号合作，一个进程可以被迫在某一位置停止，直到它接收到一个特定的信号。</a:t>
            </a:r>
            <a:endParaRPr lang="zh-CN" altLang="en-US" sz="2800" b="1">
              <a:solidFill>
                <a:srgbClr val="8000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P134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  <p:bldP spid="3789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3993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一般信号量</a:t>
            </a:r>
            <a:endParaRPr lang="zh-CN" altLang="en-US" dirty="0"/>
          </a:p>
        </p:txBody>
      </p:sp>
      <p:sp>
        <p:nvSpPr>
          <p:cNvPr id="39940" name="文本框 39939"/>
          <p:cNvSpPr txBox="1"/>
          <p:nvPr/>
        </p:nvSpPr>
        <p:spPr>
          <a:xfrm>
            <a:off x="501650" y="2459038"/>
            <a:ext cx="8318500" cy="5118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信号量 </a:t>
            </a:r>
            <a:r>
              <a:rPr lang="zh-CN" altLang="en-US" sz="2800" b="1">
                <a:solidFill>
                  <a:srgbClr val="80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采用记录性数据结构</a:t>
            </a:r>
            <a:endParaRPr lang="en-US" altLang="zh-CN" sz="2800" b="1">
              <a:solidFill>
                <a:srgbClr val="8000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39942" name="文本框 39941"/>
          <p:cNvSpPr txBox="1"/>
          <p:nvPr/>
        </p:nvSpPr>
        <p:spPr>
          <a:xfrm>
            <a:off x="1116330" y="4980305"/>
            <a:ext cx="7570470" cy="5118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semwait(S)</a:t>
            </a:r>
            <a:r>
              <a:rPr lang="zh-CN" altLang="en-US" sz="2800" b="1">
                <a:solidFill>
                  <a:schemeClr val="hlink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chemeClr val="hlink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semsignal(S)</a:t>
            </a:r>
            <a:r>
              <a:rPr lang="zh-CN" altLang="en-US" sz="2800" b="1">
                <a:solidFill>
                  <a:schemeClr val="hlink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采用记录型信号量</a:t>
            </a:r>
            <a:endParaRPr lang="zh-CN" altLang="en-US" sz="2800" b="1">
              <a:solidFill>
                <a:schemeClr val="hlink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39943" name="文本框 39942"/>
          <p:cNvSpPr txBox="1"/>
          <p:nvPr/>
        </p:nvSpPr>
        <p:spPr>
          <a:xfrm>
            <a:off x="1187450" y="5483225"/>
            <a:ext cx="6408738" cy="10255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注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:  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初始化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value=1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，则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为互斥信号量，用于进程互斥</a:t>
            </a:r>
            <a:endParaRPr lang="zh-CN" altLang="en-US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38915" name="文本框 38914"/>
          <p:cNvSpPr txBox="1"/>
          <p:nvPr/>
        </p:nvSpPr>
        <p:spPr>
          <a:xfrm>
            <a:off x="457200" y="1167448"/>
            <a:ext cx="8820150" cy="1066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信号量</a:t>
            </a:r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：资源数目</a:t>
            </a:r>
            <a:endParaRPr lang="zh-CN" altLang="en-US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只能由原子操作 </a:t>
            </a:r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+mn-ea"/>
              </a:rPr>
              <a:t>sem</a:t>
            </a:r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wait(S) 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和 </a:t>
            </a:r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+mn-ea"/>
              </a:rPr>
              <a:t>sem</a:t>
            </a:r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signal(S) 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访问    </a:t>
            </a:r>
            <a:endParaRPr lang="zh-CN" altLang="en-US" sz="2800" b="1">
              <a:solidFill>
                <a:srgbClr val="FF66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P134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pic>
        <p:nvPicPr>
          <p:cNvPr id="44034" name="内容占位符 44033" descr="5.3"/>
          <p:cNvPicPr>
            <a:picLocks noChangeAspect="1"/>
          </p:cNvPicPr>
          <p:nvPr>
            <p:ph idx="1"/>
          </p:nvPr>
        </p:nvPicPr>
        <p:blipFill>
          <a:blip r:embed="rId1"/>
          <a:srcRect b="77981"/>
          <a:stretch>
            <a:fillRect/>
          </a:stretch>
        </p:blipFill>
        <p:spPr>
          <a:xfrm>
            <a:off x="821055" y="2971165"/>
            <a:ext cx="7904480" cy="2009775"/>
          </a:xfrm>
        </p:spPr>
      </p:pic>
      <p:sp>
        <p:nvSpPr>
          <p:cNvPr id="2" name="文本框 1"/>
          <p:cNvSpPr txBox="1"/>
          <p:nvPr/>
        </p:nvSpPr>
        <p:spPr>
          <a:xfrm>
            <a:off x="4294505" y="3658870"/>
            <a:ext cx="364109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资源数目</a:t>
            </a:r>
            <a:endParaRPr lang="zh-CN" altLang="en-US" sz="2400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51145" y="4062095"/>
            <a:ext cx="364109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信号量阻塞队列</a:t>
            </a:r>
            <a:endParaRPr lang="zh-CN" altLang="en-US" sz="2400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/>
      <p:bldP spid="39942" grpId="0"/>
      <p:bldP spid="39943" grpId="0"/>
      <p:bldP spid="389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标题 4096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en-US" altLang="zh-CN" dirty="0"/>
              <a:t>semwait</a:t>
            </a:r>
            <a:r>
              <a:rPr lang="zh-CN" altLang="en-US" dirty="0"/>
              <a:t>操作</a:t>
            </a:r>
            <a:endParaRPr lang="zh-CN" altLang="en-US" dirty="0"/>
          </a:p>
        </p:txBody>
      </p:sp>
      <p:sp>
        <p:nvSpPr>
          <p:cNvPr id="40963" name="矩形 40962"/>
          <p:cNvSpPr/>
          <p:nvPr/>
        </p:nvSpPr>
        <p:spPr>
          <a:xfrm>
            <a:off x="395605" y="986155"/>
            <a:ext cx="8281670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fontAlgn="ctr" hangingPunct="0"/>
            <a:r>
              <a:rPr lang="en-US" altLang="zh-CN" sz="2800" b="1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semwait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+mn-ea"/>
              </a:rPr>
              <a:t>sem</a:t>
            </a:r>
            <a:r>
              <a:rPr lang="en-US" altLang="zh-CN" sz="2800" b="1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signal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又称为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P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、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V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操作</a:t>
            </a:r>
            <a:endParaRPr lang="zh-CN" altLang="en-US" sz="2800" b="1">
              <a:solidFill>
                <a:schemeClr val="tx2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40964" name="文本框 40963"/>
          <p:cNvSpPr txBox="1"/>
          <p:nvPr/>
        </p:nvSpPr>
        <p:spPr>
          <a:xfrm>
            <a:off x="250825" y="1562100"/>
            <a:ext cx="6192838" cy="2133600"/>
          </a:xfrm>
          <a:prstGeom prst="rect">
            <a:avLst/>
          </a:prstGeom>
          <a:noFill/>
          <a:ln w="57150" cap="flat" cmpd="sng">
            <a:solidFill>
              <a:srgbClr val="996633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+mn-ea"/>
              </a:rPr>
              <a:t>sem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wait(S)： </a:t>
            </a:r>
            <a:r>
              <a:rPr lang="zh-CN" altLang="en-US" sz="2800" b="1" dirty="0">
                <a:solidFill>
                  <a:srgbClr val="9637FF"/>
                </a:solidFill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P操作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x-none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①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S减1；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②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若S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≥0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, 进程继续执行(可进入临界区) </a:t>
            </a:r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③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若</a:t>
            </a:r>
            <a:r>
              <a:rPr lang="zh-CN" altLang="en-US" sz="28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S＜0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, 则调用进程自己</a:t>
            </a:r>
            <a:r>
              <a:rPr lang="zh-CN" altLang="en-US" sz="28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阻塞自己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, 进入S阻塞队列，然后转进程调度</a:t>
            </a:r>
            <a:endParaRPr lang="zh-CN" altLang="en-US" sz="2800" b="1" dirty="0">
              <a:solidFill>
                <a:srgbClr val="FF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grpSp>
        <p:nvGrpSpPr>
          <p:cNvPr id="40965" name="组合 40964"/>
          <p:cNvGrpSpPr/>
          <p:nvPr/>
        </p:nvGrpSpPr>
        <p:grpSpPr>
          <a:xfrm>
            <a:off x="6156325" y="1417638"/>
            <a:ext cx="2762250" cy="4524375"/>
            <a:chOff x="0" y="0"/>
            <a:chExt cx="1740" cy="2850"/>
          </a:xfrm>
        </p:grpSpPr>
        <p:sp>
          <p:nvSpPr>
            <p:cNvPr id="40966" name="圆角矩形 40965"/>
            <p:cNvSpPr/>
            <p:nvPr/>
          </p:nvSpPr>
          <p:spPr>
            <a:xfrm>
              <a:off x="486" y="0"/>
              <a:ext cx="635" cy="293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tIns="10800" bIns="10800" anchor="ctr" anchorCtr="1">
              <a:spAutoFit/>
            </a:bodyPr>
            <a:p>
              <a:pPr lvl="0" algn="ctr" eaLnBrk="0" hangingPunct="0"/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入口</a:t>
              </a:r>
              <a:endParaRPr lang="zh-CN" altLang="en-US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0967" name="矩形 40966"/>
            <p:cNvSpPr/>
            <p:nvPr/>
          </p:nvSpPr>
          <p:spPr>
            <a:xfrm>
              <a:off x="371" y="545"/>
              <a:ext cx="862" cy="31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ctr" anchorCtr="1">
              <a:spAutoFit/>
            </a:bodyPr>
            <a:p>
              <a:pPr lvl="0" algn="ctr" eaLnBrk="0" hangingPunct="0"/>
              <a:r>
                <a:rPr lang="en-US" altLang="zh-CN" sz="2400" b="1">
                  <a:latin typeface="黑体" panose="02010609060101010101" pitchFamily="1" charset="-122"/>
                  <a:ea typeface="黑体" panose="02010609060101010101" pitchFamily="1" charset="-122"/>
                </a:rPr>
                <a:t>S=S-1</a:t>
              </a:r>
              <a:endParaRPr lang="en-US" altLang="zh-CN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0968" name="流程图: 决策 40967"/>
            <p:cNvSpPr/>
            <p:nvPr/>
          </p:nvSpPr>
          <p:spPr>
            <a:xfrm>
              <a:off x="275" y="1004"/>
              <a:ext cx="1046" cy="620"/>
            </a:xfrm>
            <a:prstGeom prst="flowChartDecision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ctr" anchorCtr="1">
              <a:spAutoFit/>
            </a:bodyPr>
            <a:p>
              <a:pPr lvl="0" algn="ctr" eaLnBrk="0" hangingPunct="0"/>
              <a:r>
                <a:rPr lang="en-US" altLang="zh-CN" sz="2400" b="1">
                  <a:latin typeface="黑体" panose="02010609060101010101" pitchFamily="1" charset="-122"/>
                  <a:ea typeface="黑体" panose="02010609060101010101" pitchFamily="1" charset="-122"/>
                </a:rPr>
                <a:t>S</a:t>
              </a:r>
              <a:r>
                <a:rPr lang="en-US" altLang="zh-CN" sz="2800" b="1">
                  <a:latin typeface="Arial" panose="020B0604020202020204" pitchFamily="34" charset="0"/>
                  <a:ea typeface="黑体" panose="02010609060101010101" pitchFamily="1" charset="-122"/>
                </a:rPr>
                <a:t>&lt;</a:t>
              </a:r>
              <a:r>
                <a:rPr lang="en-US" altLang="zh-CN" sz="2400" b="1">
                  <a:latin typeface="黑体" panose="02010609060101010101" pitchFamily="1" charset="-122"/>
                  <a:ea typeface="黑体" panose="02010609060101010101" pitchFamily="1" charset="-122"/>
                </a:rPr>
                <a:t>0</a:t>
              </a:r>
              <a:endParaRPr lang="en-US" altLang="zh-CN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0969" name="矩形 40968"/>
            <p:cNvSpPr/>
            <p:nvPr/>
          </p:nvSpPr>
          <p:spPr>
            <a:xfrm>
              <a:off x="1131" y="1603"/>
              <a:ext cx="609" cy="28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ctr" anchorCtr="1">
              <a:spAutoFit/>
            </a:bodyPr>
            <a:p>
              <a:pPr lvl="0" algn="ctr" eaLnBrk="0" hangingPunct="0"/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0970" name="矩形 40969"/>
            <p:cNvSpPr/>
            <p:nvPr/>
          </p:nvSpPr>
          <p:spPr>
            <a:xfrm>
              <a:off x="0" y="2014"/>
              <a:ext cx="1588" cy="28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ctr" anchorCtr="1">
              <a:spAutoFit/>
            </a:bodyPr>
            <a:p>
              <a:pPr lvl="0" algn="ctr" eaLnBrk="0" hangingPunct="0"/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入</a:t>
              </a:r>
              <a:r>
                <a:rPr lang="en-US" altLang="zh-CN" sz="2400" b="1">
                  <a:latin typeface="黑体" panose="02010609060101010101" pitchFamily="1" charset="-122"/>
                  <a:ea typeface="黑体" panose="02010609060101010101" pitchFamily="1" charset="-122"/>
                </a:rPr>
                <a:t>S</a:t>
              </a:r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阻塞队列</a:t>
              </a:r>
              <a:endParaRPr lang="zh-CN" altLang="en-US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0971" name="矩形 40970"/>
            <p:cNvSpPr/>
            <p:nvPr/>
          </p:nvSpPr>
          <p:spPr>
            <a:xfrm>
              <a:off x="184" y="2538"/>
              <a:ext cx="1225" cy="31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ctr" anchorCtr="1">
              <a:spAutoFit/>
            </a:bodyPr>
            <a:p>
              <a:pPr lvl="0" algn="ctr" eaLnBrk="0" hangingPunct="0"/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转进程调度</a:t>
              </a:r>
              <a:endParaRPr lang="zh-CN" altLang="en-US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0972" name="文本框 40971"/>
            <p:cNvSpPr txBox="1"/>
            <p:nvPr/>
          </p:nvSpPr>
          <p:spPr>
            <a:xfrm>
              <a:off x="1225" y="998"/>
              <a:ext cx="30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anchor="t">
              <a:spAutoFit/>
            </a:bodyPr>
            <a:p>
              <a:pPr lvl="0" eaLnBrk="0" hangingPunct="0"/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否</a:t>
              </a:r>
              <a:endParaRPr lang="zh-CN" altLang="en-US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0973" name="文本框 40972"/>
            <p:cNvSpPr txBox="1"/>
            <p:nvPr/>
          </p:nvSpPr>
          <p:spPr>
            <a:xfrm>
              <a:off x="817" y="1633"/>
              <a:ext cx="309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anchor="t">
              <a:spAutoFit/>
            </a:bodyPr>
            <a:p>
              <a:pPr lvl="0" eaLnBrk="0" hangingPunct="0"/>
              <a:r>
                <a:rPr lang="zh-CN" altLang="en-US" sz="2400" b="1">
                  <a:solidFill>
                    <a:srgbClr val="FF6600"/>
                  </a:solidFill>
                  <a:latin typeface="黑体" panose="02010609060101010101" pitchFamily="1" charset="-122"/>
                  <a:ea typeface="黑体" panose="02010609060101010101" pitchFamily="1" charset="-122"/>
                </a:rPr>
                <a:t>是</a:t>
              </a:r>
              <a:endParaRPr lang="zh-CN" altLang="en-US" sz="2400" b="1">
                <a:solidFill>
                  <a:srgbClr val="FF6600"/>
                </a:solidFill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cxnSp>
          <p:nvCxnSpPr>
            <p:cNvPr id="40974" name="直接箭头连接符 40973"/>
            <p:cNvCxnSpPr>
              <a:stCxn id="40966" idx="2"/>
              <a:endCxn id="40967" idx="0"/>
            </p:cNvCxnSpPr>
            <p:nvPr/>
          </p:nvCxnSpPr>
          <p:spPr>
            <a:xfrm flipH="1">
              <a:off x="802" y="305"/>
              <a:ext cx="2" cy="228"/>
            </a:xfrm>
            <a:prstGeom prst="straightConnector1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40975" name="直接箭头连接符 40974"/>
            <p:cNvCxnSpPr>
              <a:stCxn id="40967" idx="2"/>
              <a:endCxn id="40968" idx="0"/>
            </p:cNvCxnSpPr>
            <p:nvPr/>
          </p:nvCxnSpPr>
          <p:spPr>
            <a:xfrm flipH="1">
              <a:off x="798" y="869"/>
              <a:ext cx="4" cy="162"/>
            </a:xfrm>
            <a:prstGeom prst="straightConnector1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40976" name="直接箭头连接符 40975"/>
            <p:cNvCxnSpPr>
              <a:stCxn id="40968" idx="2"/>
              <a:endCxn id="40970" idx="0"/>
            </p:cNvCxnSpPr>
            <p:nvPr/>
          </p:nvCxnSpPr>
          <p:spPr>
            <a:xfrm flipH="1">
              <a:off x="794" y="1624"/>
              <a:ext cx="4" cy="390"/>
            </a:xfrm>
            <a:prstGeom prst="straightConnector1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40977" name="直接箭头连接符 40976"/>
            <p:cNvCxnSpPr>
              <a:stCxn id="40970" idx="2"/>
              <a:endCxn id="40971" idx="0"/>
            </p:cNvCxnSpPr>
            <p:nvPr/>
          </p:nvCxnSpPr>
          <p:spPr>
            <a:xfrm>
              <a:off x="794" y="2302"/>
              <a:ext cx="3" cy="236"/>
            </a:xfrm>
            <a:prstGeom prst="straightConnector1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40978" name="肘形连接符 40977"/>
            <p:cNvCxnSpPr>
              <a:stCxn id="40968" idx="3"/>
              <a:endCxn id="40969" idx="0"/>
            </p:cNvCxnSpPr>
            <p:nvPr/>
          </p:nvCxnSpPr>
          <p:spPr>
            <a:xfrm>
              <a:off x="1321" y="1314"/>
              <a:ext cx="115" cy="289"/>
            </a:xfrm>
            <a:prstGeom prst="bentConnector2">
              <a:avLst/>
            </a:prstGeom>
            <a:ln w="57150" cap="flat" cmpd="sng">
              <a:solidFill>
                <a:schemeClr val="folHlink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</p:grpSp>
      <p:pic>
        <p:nvPicPr>
          <p:cNvPr id="44034" name="内容占位符 44033" descr="5.3"/>
          <p:cNvPicPr>
            <a:picLocks noChangeAspect="1"/>
          </p:cNvPicPr>
          <p:nvPr>
            <p:ph idx="1"/>
          </p:nvPr>
        </p:nvPicPr>
        <p:blipFill>
          <a:blip r:embed="rId1"/>
          <a:srcRect l="2384" t="22556" r="4769" b="38194"/>
          <a:stretch>
            <a:fillRect/>
          </a:stretch>
        </p:blipFill>
        <p:spPr>
          <a:xfrm>
            <a:off x="311150" y="4010025"/>
            <a:ext cx="5514340" cy="2691765"/>
          </a:xfrm>
          <a:ln w="76200">
            <a:solidFill>
              <a:srgbClr val="00CC00"/>
            </a:solidFill>
          </a:ln>
        </p:spPr>
      </p:pic>
      <p:sp>
        <p:nvSpPr>
          <p:cNvPr id="7186" name="文本框 7185"/>
          <p:cNvSpPr txBox="1"/>
          <p:nvPr/>
        </p:nvSpPr>
        <p:spPr>
          <a:xfrm>
            <a:off x="7936230" y="65214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P134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  <p:bldP spid="4096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标题 4198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V 操作</a:t>
            </a:r>
            <a:endParaRPr lang="zh-CN" altLang="en-US" dirty="0"/>
          </a:p>
        </p:txBody>
      </p:sp>
      <p:sp>
        <p:nvSpPr>
          <p:cNvPr id="41987" name="文本框 41986"/>
          <p:cNvSpPr txBox="1"/>
          <p:nvPr/>
        </p:nvSpPr>
        <p:spPr>
          <a:xfrm>
            <a:off x="434975" y="942975"/>
            <a:ext cx="5473700" cy="2987040"/>
          </a:xfrm>
          <a:prstGeom prst="rect">
            <a:avLst/>
          </a:prstGeom>
          <a:noFill/>
          <a:ln w="57150" cap="flat" cmpd="sng">
            <a:solidFill>
              <a:srgbClr val="996633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+mn-ea"/>
              </a:rPr>
              <a:t>sems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ignal(S)：</a:t>
            </a:r>
            <a:r>
              <a:rPr lang="zh-CN" altLang="en-US" sz="2800" b="1" dirty="0">
                <a:solidFill>
                  <a:srgbClr val="9637FF"/>
                </a:solidFill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V操作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x-none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①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S加1；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②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若</a:t>
            </a:r>
            <a:r>
              <a:rPr lang="zh-CN" altLang="en-US" sz="28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S≤0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，则从S阻塞队列中</a:t>
            </a:r>
            <a:r>
              <a:rPr lang="zh-CN" altLang="en-US" sz="28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唤醒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一个</a:t>
            </a:r>
            <a:r>
              <a:rPr lang="zh-CN" altLang="en-US" sz="28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阻塞进程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，然后返回原进程继续运行或转进程调度；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③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若S</a:t>
            </a:r>
            <a:r>
              <a:rPr lang="en-US" altLang="x-none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＞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0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，进程继续执行(无等待该临界资源的阻塞进程)</a:t>
            </a:r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。</a:t>
            </a:r>
            <a:endParaRPr lang="zh-CN" altLang="en-US" sz="2800" b="1" dirty="0">
              <a:solidFill>
                <a:schemeClr val="tx2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grpSp>
        <p:nvGrpSpPr>
          <p:cNvPr id="41988" name="组合 41987"/>
          <p:cNvGrpSpPr/>
          <p:nvPr/>
        </p:nvGrpSpPr>
        <p:grpSpPr>
          <a:xfrm>
            <a:off x="6149975" y="800100"/>
            <a:ext cx="2960688" cy="5103813"/>
            <a:chOff x="0" y="0"/>
            <a:chExt cx="1812" cy="3215"/>
          </a:xfrm>
        </p:grpSpPr>
        <p:sp>
          <p:nvSpPr>
            <p:cNvPr id="41989" name="圆角矩形 41988"/>
            <p:cNvSpPr/>
            <p:nvPr/>
          </p:nvSpPr>
          <p:spPr>
            <a:xfrm>
              <a:off x="278" y="0"/>
              <a:ext cx="907" cy="291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tIns="10800" bIns="10800" anchor="ctr" anchorCtr="1">
              <a:spAutoFit/>
            </a:bodyPr>
            <a:p>
              <a:pPr lvl="0" algn="ctr" eaLnBrk="0" hangingPunct="0"/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入口</a:t>
              </a:r>
              <a:endParaRPr lang="zh-CN" altLang="en-US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1990" name="矩形 41989"/>
            <p:cNvSpPr/>
            <p:nvPr/>
          </p:nvSpPr>
          <p:spPr>
            <a:xfrm>
              <a:off x="96" y="510"/>
              <a:ext cx="1270" cy="31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ctr" anchorCtr="1">
              <a:spAutoFit/>
            </a:bodyPr>
            <a:p>
              <a:pPr lvl="0" algn="ctr" eaLnBrk="0" hangingPunct="0"/>
              <a:r>
                <a:rPr lang="en-US" altLang="zh-CN" sz="2400" b="1">
                  <a:latin typeface="黑体" panose="02010609060101010101" pitchFamily="1" charset="-122"/>
                  <a:ea typeface="黑体" panose="02010609060101010101" pitchFamily="1" charset="-122"/>
                </a:rPr>
                <a:t>S=S</a:t>
              </a:r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＋</a:t>
              </a:r>
              <a:r>
                <a:rPr lang="en-US" altLang="zh-CN" sz="2400" b="1">
                  <a:latin typeface="黑体" panose="02010609060101010101" pitchFamily="1" charset="-122"/>
                  <a:ea typeface="黑体" panose="02010609060101010101" pitchFamily="1" charset="-122"/>
                </a:rPr>
                <a:t>1</a:t>
              </a:r>
              <a:endParaRPr lang="en-US" altLang="zh-CN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1991" name="流程图: 决策 41990"/>
            <p:cNvSpPr/>
            <p:nvPr/>
          </p:nvSpPr>
          <p:spPr>
            <a:xfrm>
              <a:off x="211" y="1038"/>
              <a:ext cx="1046" cy="616"/>
            </a:xfrm>
            <a:prstGeom prst="flowChartDecision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ctr" anchorCtr="1">
              <a:spAutoFit/>
            </a:bodyPr>
            <a:p>
              <a:pPr lvl="0" algn="ctr" eaLnBrk="0" hangingPunct="0"/>
              <a:r>
                <a:rPr lang="en-US" altLang="zh-CN" sz="2400" b="1">
                  <a:latin typeface="黑体" panose="02010609060101010101" pitchFamily="1" charset="-122"/>
                  <a:ea typeface="黑体" panose="02010609060101010101" pitchFamily="1" charset="-122"/>
                </a:rPr>
                <a:t>S</a:t>
              </a:r>
              <a:r>
                <a:rPr lang="en-US" altLang="zh-CN" sz="2800" b="1">
                  <a:latin typeface="Times New Roman" panose="02020603050405020304" pitchFamily="2" charset="0"/>
                  <a:ea typeface="黑体" panose="02010609060101010101" pitchFamily="1" charset="-122"/>
                </a:rPr>
                <a:t>≤</a:t>
              </a:r>
              <a:r>
                <a:rPr lang="en-US" altLang="zh-CN" sz="2400" b="1">
                  <a:latin typeface="黑体" panose="02010609060101010101" pitchFamily="1" charset="-122"/>
                  <a:ea typeface="黑体" panose="02010609060101010101" pitchFamily="1" charset="-122"/>
                </a:rPr>
                <a:t>0</a:t>
              </a:r>
              <a:endParaRPr lang="en-US" altLang="zh-CN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1992" name="矩形 41991"/>
            <p:cNvSpPr/>
            <p:nvPr/>
          </p:nvSpPr>
          <p:spPr>
            <a:xfrm>
              <a:off x="1203" y="1621"/>
              <a:ext cx="609" cy="31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ctr" anchorCtr="1">
              <a:spAutoFit/>
            </a:bodyPr>
            <a:p>
              <a:pPr lvl="0" algn="ctr" eaLnBrk="0" hangingPunct="0"/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返回</a:t>
              </a:r>
              <a:endParaRPr lang="zh-CN" altLang="en-US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1993" name="矩形 41992"/>
            <p:cNvSpPr/>
            <p:nvPr/>
          </p:nvSpPr>
          <p:spPr>
            <a:xfrm>
              <a:off x="0" y="2125"/>
              <a:ext cx="1486" cy="51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ctr" anchorCtr="1">
              <a:spAutoFit/>
            </a:bodyPr>
            <a:p>
              <a:pPr lvl="0" eaLnBrk="0" hangingPunct="0"/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唤醒</a:t>
              </a:r>
              <a:r>
                <a:rPr lang="en-US" altLang="zh-CN" sz="2400" b="1">
                  <a:latin typeface="黑体" panose="02010609060101010101" pitchFamily="1" charset="-122"/>
                  <a:ea typeface="黑体" panose="02010609060101010101" pitchFamily="1" charset="-122"/>
                </a:rPr>
                <a:t>S</a:t>
              </a:r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阻塞队列中的一个进程</a:t>
              </a:r>
              <a:endParaRPr lang="zh-CN" altLang="en-US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1994" name="矩形 41993"/>
            <p:cNvSpPr/>
            <p:nvPr/>
          </p:nvSpPr>
          <p:spPr>
            <a:xfrm>
              <a:off x="54" y="2905"/>
              <a:ext cx="1406" cy="31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ctr" anchorCtr="1">
              <a:spAutoFit/>
            </a:bodyPr>
            <a:p>
              <a:pPr lvl="0" algn="ctr" eaLnBrk="0" hangingPunct="0"/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转进程调度</a:t>
              </a:r>
              <a:endParaRPr lang="zh-CN" altLang="en-US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1995" name="文本框 41994"/>
            <p:cNvSpPr txBox="1"/>
            <p:nvPr/>
          </p:nvSpPr>
          <p:spPr>
            <a:xfrm>
              <a:off x="1238" y="1032"/>
              <a:ext cx="30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anchor="t">
              <a:spAutoFit/>
            </a:bodyPr>
            <a:p>
              <a:pPr lvl="0" eaLnBrk="0" hangingPunct="0"/>
              <a:r>
                <a:rPr lang="zh-CN" altLang="en-US" sz="2400" b="1">
                  <a:latin typeface="黑体" panose="02010609060101010101" pitchFamily="1" charset="-122"/>
                  <a:ea typeface="黑体" panose="02010609060101010101" pitchFamily="1" charset="-122"/>
                </a:rPr>
                <a:t>否</a:t>
              </a:r>
              <a:endParaRPr lang="zh-CN" altLang="en-US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41996" name="文本框 41995"/>
            <p:cNvSpPr txBox="1"/>
            <p:nvPr/>
          </p:nvSpPr>
          <p:spPr>
            <a:xfrm>
              <a:off x="376" y="1709"/>
              <a:ext cx="30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anchor="t">
              <a:spAutoFit/>
            </a:bodyPr>
            <a:p>
              <a:pPr lvl="0" eaLnBrk="0" hangingPunct="0"/>
              <a:r>
                <a:rPr lang="zh-CN" altLang="en-US" sz="2400" b="1">
                  <a:solidFill>
                    <a:srgbClr val="FF9900"/>
                  </a:solidFill>
                  <a:latin typeface="黑体" panose="02010609060101010101" pitchFamily="1" charset="-122"/>
                  <a:ea typeface="黑体" panose="02010609060101010101" pitchFamily="1" charset="-122"/>
                </a:rPr>
                <a:t>是</a:t>
              </a:r>
              <a:endParaRPr lang="zh-CN" altLang="en-US" sz="2400" b="1">
                <a:solidFill>
                  <a:srgbClr val="FF9900"/>
                </a:solidFill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cxnSp>
          <p:nvCxnSpPr>
            <p:cNvPr id="41997" name="直接箭头连接符 41996"/>
            <p:cNvCxnSpPr>
              <a:stCxn id="41989" idx="2"/>
              <a:endCxn id="41990" idx="0"/>
            </p:cNvCxnSpPr>
            <p:nvPr/>
          </p:nvCxnSpPr>
          <p:spPr>
            <a:xfrm flipH="1">
              <a:off x="731" y="303"/>
              <a:ext cx="1" cy="195"/>
            </a:xfrm>
            <a:prstGeom prst="straightConnector1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41998" name="直接箭头连接符 41997"/>
            <p:cNvCxnSpPr>
              <a:stCxn id="41990" idx="2"/>
              <a:endCxn id="41991" idx="0"/>
            </p:cNvCxnSpPr>
            <p:nvPr/>
          </p:nvCxnSpPr>
          <p:spPr>
            <a:xfrm>
              <a:off x="731" y="832"/>
              <a:ext cx="3" cy="194"/>
            </a:xfrm>
            <a:prstGeom prst="straightConnector1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41999" name="直接箭头连接符 41998"/>
            <p:cNvCxnSpPr>
              <a:stCxn id="41991" idx="2"/>
              <a:endCxn id="41993" idx="0"/>
            </p:cNvCxnSpPr>
            <p:nvPr/>
          </p:nvCxnSpPr>
          <p:spPr>
            <a:xfrm>
              <a:off x="734" y="1654"/>
              <a:ext cx="9" cy="471"/>
            </a:xfrm>
            <a:prstGeom prst="straightConnector1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42000" name="直接箭头连接符 41999"/>
            <p:cNvCxnSpPr>
              <a:stCxn id="41993" idx="2"/>
              <a:endCxn id="41994" idx="0"/>
            </p:cNvCxnSpPr>
            <p:nvPr/>
          </p:nvCxnSpPr>
          <p:spPr>
            <a:xfrm>
              <a:off x="743" y="2643"/>
              <a:ext cx="14" cy="262"/>
            </a:xfrm>
            <a:prstGeom prst="straightConnector1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42001" name="肘形连接符 42000"/>
            <p:cNvCxnSpPr>
              <a:stCxn id="41991" idx="3"/>
              <a:endCxn id="41992" idx="0"/>
            </p:cNvCxnSpPr>
            <p:nvPr/>
          </p:nvCxnSpPr>
          <p:spPr>
            <a:xfrm>
              <a:off x="1269" y="1346"/>
              <a:ext cx="239" cy="263"/>
            </a:xfrm>
            <a:prstGeom prst="bentConnector2">
              <a:avLst/>
            </a:prstGeom>
            <a:ln w="57150" cap="flat" cmpd="sng">
              <a:solidFill>
                <a:schemeClr val="folHlink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</p:grpSp>
      <p:pic>
        <p:nvPicPr>
          <p:cNvPr id="44034" name="内容占位符 44033" descr="5.3"/>
          <p:cNvPicPr>
            <a:picLocks noChangeAspect="1"/>
          </p:cNvPicPr>
          <p:nvPr>
            <p:ph idx="1"/>
          </p:nvPr>
        </p:nvPicPr>
        <p:blipFill>
          <a:blip r:embed="rId1"/>
          <a:srcRect l="2908" t="60278" r="5806" b="5407"/>
          <a:stretch>
            <a:fillRect/>
          </a:stretch>
        </p:blipFill>
        <p:spPr>
          <a:xfrm>
            <a:off x="415925" y="4133850"/>
            <a:ext cx="5421630" cy="2353310"/>
          </a:xfrm>
          <a:ln w="76200">
            <a:solidFill>
              <a:srgbClr val="00CC00"/>
            </a:solidFill>
          </a:ln>
        </p:spPr>
      </p:pic>
      <p:sp>
        <p:nvSpPr>
          <p:cNvPr id="7186" name="文本框 7185"/>
          <p:cNvSpPr txBox="1"/>
          <p:nvPr/>
        </p:nvSpPr>
        <p:spPr>
          <a:xfrm>
            <a:off x="7990205" y="33591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P134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内容占位符 44033" descr="5.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" y="0"/>
            <a:ext cx="5735955" cy="6858000"/>
          </a:xfrm>
        </p:spPr>
      </p:pic>
      <p:sp>
        <p:nvSpPr>
          <p:cNvPr id="44035" name="矩形 44034"/>
          <p:cNvSpPr>
            <a:spLocks noGrp="1"/>
          </p:cNvSpPr>
          <p:nvPr/>
        </p:nvSpPr>
        <p:spPr>
          <a:xfrm>
            <a:off x="2488565" y="1772603"/>
            <a:ext cx="2232025" cy="7191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buNone/>
            </a:pPr>
            <a:r>
              <a:rPr lang="zh-CN" altLang="en-US" dirty="0">
                <a:solidFill>
                  <a:srgbClr val="FF0066"/>
                </a:solidFill>
              </a:rPr>
              <a:t>P操作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4036" name="矩形 44035"/>
          <p:cNvSpPr>
            <a:spLocks noGrp="1"/>
          </p:cNvSpPr>
          <p:nvPr/>
        </p:nvSpPr>
        <p:spPr>
          <a:xfrm>
            <a:off x="2488565" y="4449128"/>
            <a:ext cx="2232025" cy="7191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buNone/>
            </a:pPr>
            <a:r>
              <a:rPr lang="zh-CN" altLang="en-US" dirty="0">
                <a:solidFill>
                  <a:srgbClr val="FF0066"/>
                </a:solidFill>
              </a:rPr>
              <a:t>V操作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44037" name="矩形 44036"/>
          <p:cNvSpPr>
            <a:spLocks noGrp="1"/>
          </p:cNvSpPr>
          <p:nvPr/>
        </p:nvSpPr>
        <p:spPr>
          <a:xfrm>
            <a:off x="5638165" y="1417955"/>
            <a:ext cx="3447415" cy="52946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00CC00"/>
                </a:solidFill>
              </a:rPr>
              <a:t>【考虑】</a:t>
            </a:r>
            <a:r>
              <a:rPr lang="zh-CN" altLang="en-US" sz="2400" dirty="0">
                <a:solidFill>
                  <a:srgbClr val="FF9900"/>
                </a:solidFill>
              </a:rPr>
              <a:t>唤醒时，进程按照什么顺序从阻塞队列中移除？</a:t>
            </a:r>
            <a:endParaRPr lang="zh-CN" altLang="en-US" sz="2400" dirty="0">
              <a:solidFill>
                <a:srgbClr val="FF9900"/>
              </a:solidFill>
            </a:endParaRPr>
          </a:p>
          <a:p>
            <a:pPr lvl="0" algn="l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FF"/>
                </a:solidFill>
              </a:rPr>
              <a:t>强信号量：</a:t>
            </a:r>
            <a:r>
              <a:rPr lang="zh-CN" altLang="en-US" sz="2400" dirty="0">
                <a:solidFill>
                  <a:srgbClr val="0000FF"/>
                </a:solidFill>
              </a:rPr>
              <a:t>按照某种策略选择唤醒的阻塞进程（FIFO）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0" algn="l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FF"/>
                </a:solidFill>
                <a:sym typeface="Arial" panose="020B0604020202020204" pitchFamily="34" charset="0"/>
              </a:rPr>
              <a:t>弱信号量：</a:t>
            </a:r>
            <a:r>
              <a:rPr lang="zh-CN" altLang="en-US" sz="2400" dirty="0">
                <a:solidFill>
                  <a:srgbClr val="0000FF"/>
                </a:solidFill>
                <a:sym typeface="Arial" panose="020B0604020202020204" pitchFamily="34" charset="0"/>
              </a:rPr>
              <a:t>随机唤醒阻塞进程</a:t>
            </a:r>
            <a:endParaRPr lang="zh-CN" altLang="en-US" sz="2400" dirty="0">
              <a:solidFill>
                <a:srgbClr val="0000FF"/>
              </a:solidFill>
              <a:sym typeface="Arial" panose="020B0604020202020204" pitchFamily="34" charset="0"/>
            </a:endParaRPr>
          </a:p>
          <a:p>
            <a:pPr marL="0" lvl="0"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00CC00"/>
                </a:solidFill>
                <a:cs typeface="+mn-ea"/>
                <a:sym typeface="Arial" panose="020B0604020202020204" pitchFamily="34" charset="0"/>
              </a:rPr>
              <a:t>【考虑】</a:t>
            </a:r>
            <a:r>
              <a:rPr lang="zh-CN" altLang="en-US" sz="2400" dirty="0">
                <a:solidFill>
                  <a:srgbClr val="FF9900"/>
                </a:solidFill>
                <a:cs typeface="+mn-ea"/>
                <a:sym typeface="Arial" panose="020B0604020202020204" pitchFamily="34" charset="0"/>
              </a:rPr>
              <a:t>你觉得强信号量和弱信号量哪一种好？为什么？</a:t>
            </a:r>
            <a:endParaRPr lang="zh-CN" altLang="en-US" sz="2400" dirty="0">
              <a:solidFill>
                <a:srgbClr val="FF9900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44038" name="标题 4403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r"/>
            <a:r>
              <a:rPr lang="zh-CN" altLang="en-US" dirty="0"/>
              <a:t>一般信号量</a:t>
            </a:r>
            <a:endParaRPr lang="zh-CN" altLang="en-US" dirty="0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1231900" y="5798820"/>
            <a:ext cx="3957320" cy="32385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6" name="文本框 7185"/>
          <p:cNvSpPr txBox="1"/>
          <p:nvPr/>
        </p:nvSpPr>
        <p:spPr>
          <a:xfrm>
            <a:off x="4324985" y="14033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P134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8" name="内容占位符 45057" descr="5.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1905"/>
            <a:ext cx="6051550" cy="6859588"/>
          </a:xfrm>
        </p:spPr>
      </p:pic>
      <p:sp>
        <p:nvSpPr>
          <p:cNvPr id="45059" name="矩形 45058"/>
          <p:cNvSpPr>
            <a:spLocks noGrp="1"/>
          </p:cNvSpPr>
          <p:nvPr/>
        </p:nvSpPr>
        <p:spPr>
          <a:xfrm>
            <a:off x="4391025" y="1586230"/>
            <a:ext cx="4688840" cy="2012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rgbClr val="FF0066"/>
                </a:solidFill>
              </a:rPr>
              <a:t>s=1时改变为0，继续</a:t>
            </a:r>
            <a:endParaRPr lang="zh-CN" altLang="en-US" sz="2400" dirty="0">
              <a:solidFill>
                <a:srgbClr val="FF0066"/>
              </a:solidFill>
            </a:endParaRPr>
          </a:p>
          <a:p>
            <a:pPr lvl="0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rgbClr val="FF0066"/>
                </a:solidFill>
              </a:rPr>
              <a:t>   </a:t>
            </a:r>
            <a:r>
              <a:rPr lang="zh-CN" altLang="en-US" sz="2400" dirty="0">
                <a:solidFill>
                  <a:srgbClr val="0000FF"/>
                </a:solidFill>
              </a:rPr>
              <a:t>(自己进临界区并加锁，</a:t>
            </a:r>
            <a:r>
              <a:rPr lang="en-US" altLang="zh-CN" sz="2400" dirty="0">
                <a:solidFill>
                  <a:srgbClr val="0000FF"/>
                </a:solidFill>
              </a:rPr>
              <a:t>0</a:t>
            </a:r>
            <a:r>
              <a:rPr lang="zh-CN" altLang="en-US" sz="2400" dirty="0">
                <a:solidFill>
                  <a:srgbClr val="0000FF"/>
                </a:solidFill>
              </a:rPr>
              <a:t>为加锁)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0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rgbClr val="FF0066"/>
                </a:solidFill>
              </a:rPr>
              <a:t>s=0时阻塞</a:t>
            </a:r>
            <a:endParaRPr lang="zh-CN" altLang="en-US" sz="2400" dirty="0">
              <a:solidFill>
                <a:srgbClr val="FF0066"/>
              </a:solidFill>
            </a:endParaRPr>
          </a:p>
        </p:txBody>
      </p:sp>
      <p:sp>
        <p:nvSpPr>
          <p:cNvPr id="45060" name="矩形 45059"/>
          <p:cNvSpPr>
            <a:spLocks noGrp="1"/>
          </p:cNvSpPr>
          <p:nvPr/>
        </p:nvSpPr>
        <p:spPr>
          <a:xfrm>
            <a:off x="4605338" y="3975100"/>
            <a:ext cx="4627562" cy="2012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rgbClr val="FF0066"/>
                </a:solidFill>
              </a:rPr>
              <a:t>无阻塞进程时s=1 </a:t>
            </a:r>
            <a:endParaRPr lang="zh-CN" altLang="en-US" sz="2400" dirty="0">
              <a:solidFill>
                <a:srgbClr val="FF0066"/>
              </a:solidFill>
            </a:endParaRPr>
          </a:p>
          <a:p>
            <a:pPr lvl="0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(开锁，允许其他进程进临界区)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0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rgbClr val="FF0066"/>
                </a:solidFill>
              </a:rPr>
              <a:t>有阻塞进程时唤醒</a:t>
            </a:r>
            <a:endParaRPr lang="zh-CN" altLang="en-US" dirty="0"/>
          </a:p>
        </p:txBody>
      </p:sp>
      <p:sp>
        <p:nvSpPr>
          <p:cNvPr id="45061" name="标题 45060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r">
              <a:buFont typeface="Wingdings" panose="05000000000000000000" pitchFamily="2" charset="2"/>
              <a:buChar char="l"/>
            </a:pPr>
            <a:r>
              <a:rPr lang="zh-CN" altLang="en-US" dirty="0"/>
              <a:t>二元信号量</a:t>
            </a:r>
            <a:endParaRPr lang="zh-CN" altLang="en-US" dirty="0"/>
          </a:p>
        </p:txBody>
      </p:sp>
      <p:sp>
        <p:nvSpPr>
          <p:cNvPr id="2" name="矩形 1"/>
          <p:cNvSpPr>
            <a:spLocks noGrp="1"/>
          </p:cNvSpPr>
          <p:nvPr/>
        </p:nvSpPr>
        <p:spPr>
          <a:xfrm>
            <a:off x="5796280" y="5357495"/>
            <a:ext cx="3283585" cy="14268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rgbClr val="008000"/>
                </a:solidFill>
              </a:rPr>
              <a:t>【思考】</a:t>
            </a:r>
            <a:r>
              <a:rPr lang="zh-CN" altLang="en-US" sz="2400" dirty="0">
                <a:solidFill>
                  <a:srgbClr val="FF00FF"/>
                </a:solidFill>
              </a:rPr>
              <a:t>一般信号量和二元信号量的适用范围</a:t>
            </a:r>
            <a:endParaRPr lang="zh-CN" altLang="en-US" sz="2400" dirty="0">
              <a:solidFill>
                <a:srgbClr val="FF00FF"/>
              </a:solidFill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4605655" y="118110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P135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标题 46081"/>
          <p:cNvSpPr>
            <a:spLocks noGrp="1"/>
          </p:cNvSpPr>
          <p:nvPr>
            <p:ph type="title"/>
          </p:nvPr>
        </p:nvSpPr>
        <p:spPr>
          <a:xfrm>
            <a:off x="600075" y="53975"/>
            <a:ext cx="8229600" cy="1143000"/>
          </a:xfrm>
        </p:spPr>
        <p:txBody>
          <a:bodyPr anchor="ctr"/>
          <a:p>
            <a:r>
              <a:rPr lang="zh-CN" altLang="en-US" dirty="0"/>
              <a:t>信号量实例</a:t>
            </a:r>
            <a:endParaRPr lang="zh-CN" altLang="en-US" dirty="0"/>
          </a:p>
        </p:txBody>
      </p:sp>
      <p:pic>
        <p:nvPicPr>
          <p:cNvPr id="46083" name="内容占位符 46082" descr="5.5-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0375" y="1196975"/>
            <a:ext cx="7637463" cy="5661025"/>
          </a:xfrm>
        </p:spPr>
      </p:pic>
      <p:sp>
        <p:nvSpPr>
          <p:cNvPr id="46084" name="矩形 46083"/>
          <p:cNvSpPr>
            <a:spLocks noGrp="1"/>
          </p:cNvSpPr>
          <p:nvPr/>
        </p:nvSpPr>
        <p:spPr>
          <a:xfrm>
            <a:off x="5638800" y="561975"/>
            <a:ext cx="3274695" cy="20116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>
              <a:buNone/>
            </a:pPr>
            <a:r>
              <a:rPr lang="zh-CN" altLang="en-US" sz="2400" dirty="0">
                <a:solidFill>
                  <a:srgbClr val="FF00FF"/>
                </a:solidFill>
              </a:rPr>
              <a:t>进程ABC：</a:t>
            </a:r>
            <a:r>
              <a:rPr lang="en-US" altLang="zh-CN" sz="2400" dirty="0">
                <a:solidFill>
                  <a:srgbClr val="FF00FF"/>
                </a:solidFill>
              </a:rPr>
              <a:t>sem</a:t>
            </a:r>
            <a:r>
              <a:rPr lang="zh-CN" altLang="en-US" sz="2400" dirty="0">
                <a:solidFill>
                  <a:srgbClr val="FF00FF"/>
                </a:solidFill>
              </a:rPr>
              <a:t>wait</a:t>
            </a:r>
            <a:r>
              <a:rPr lang="en-US" altLang="zh-CN" sz="2400" dirty="0">
                <a:solidFill>
                  <a:srgbClr val="FF00FF"/>
                </a:solidFill>
              </a:rPr>
              <a:t>(s)</a:t>
            </a:r>
            <a:endParaRPr lang="en-US" altLang="zh-CN" sz="2400" dirty="0">
              <a:solidFill>
                <a:srgbClr val="FF00FF"/>
              </a:solidFill>
            </a:endParaRPr>
          </a:p>
          <a:p>
            <a:pPr marL="342900" lvl="0" indent="-342900">
              <a:buNone/>
            </a:pPr>
            <a:r>
              <a:rPr lang="zh-CN" altLang="en-US" sz="2400" dirty="0">
                <a:solidFill>
                  <a:srgbClr val="FF00FF"/>
                </a:solidFill>
                <a:sym typeface="Arial" panose="020B0604020202020204" pitchFamily="34" charset="0"/>
              </a:rPr>
              <a:t>进程D：</a:t>
            </a:r>
            <a:r>
              <a:rPr lang="en-US" altLang="zh-CN" sz="2400" dirty="0">
                <a:solidFill>
                  <a:srgbClr val="FF00FF"/>
                </a:solidFill>
                <a:sym typeface="Arial" panose="020B0604020202020204" pitchFamily="34" charset="0"/>
              </a:rPr>
              <a:t>sem</a:t>
            </a:r>
            <a:r>
              <a:rPr lang="zh-CN" altLang="en-US" sz="2400" dirty="0">
                <a:solidFill>
                  <a:srgbClr val="FF00FF"/>
                </a:solidFill>
                <a:sym typeface="Arial" panose="020B0604020202020204" pitchFamily="34" charset="0"/>
              </a:rPr>
              <a:t>signal</a:t>
            </a:r>
            <a:r>
              <a:rPr lang="en-US" altLang="zh-CN" sz="2400" dirty="0">
                <a:solidFill>
                  <a:srgbClr val="FF00FF"/>
                </a:solidFill>
                <a:sym typeface="Arial" panose="020B0604020202020204" pitchFamily="34" charset="0"/>
              </a:rPr>
              <a:t>(s)</a:t>
            </a:r>
            <a:endParaRPr lang="en-US" altLang="zh-CN" sz="2400" dirty="0">
              <a:solidFill>
                <a:srgbClr val="FF00FF"/>
              </a:solidFill>
              <a:sym typeface="Arial" panose="020B0604020202020204" pitchFamily="34" charset="0"/>
            </a:endParaRPr>
          </a:p>
          <a:p>
            <a:pPr marL="342900" lvl="0" indent="-342900">
              <a:buNone/>
            </a:pPr>
            <a:r>
              <a:rPr lang="en-US" altLang="zh-CN" sz="2400" dirty="0"/>
              <a:t>s </a:t>
            </a:r>
            <a:r>
              <a:rPr lang="zh-CN" altLang="en-US" sz="2400" dirty="0"/>
              <a:t>初值</a:t>
            </a:r>
            <a:r>
              <a:rPr lang="en-US" altLang="zh-CN" sz="2400" dirty="0"/>
              <a:t>=1</a:t>
            </a:r>
            <a:endParaRPr lang="en-US" altLang="zh-CN" sz="2400" dirty="0"/>
          </a:p>
        </p:txBody>
      </p:sp>
      <p:sp>
        <p:nvSpPr>
          <p:cNvPr id="7186" name="文本框 7185"/>
          <p:cNvSpPr txBox="1"/>
          <p:nvPr/>
        </p:nvSpPr>
        <p:spPr>
          <a:xfrm>
            <a:off x="5099050" y="5397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P136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7" name="内容占位符 47106" descr="5.5-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2165" y="34925"/>
            <a:ext cx="6546850" cy="6788150"/>
          </a:xfrm>
        </p:spPr>
      </p:pic>
      <p:sp>
        <p:nvSpPr>
          <p:cNvPr id="7186" name="文本框 7185"/>
          <p:cNvSpPr txBox="1"/>
          <p:nvPr/>
        </p:nvSpPr>
        <p:spPr>
          <a:xfrm>
            <a:off x="7953375" y="1158240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P136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标题 5017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信号量的使用</a:t>
            </a:r>
            <a:endParaRPr lang="zh-CN" altLang="en-US" dirty="0"/>
          </a:p>
        </p:txBody>
      </p:sp>
      <p:sp>
        <p:nvSpPr>
          <p:cNvPr id="50179" name="文本框 50178"/>
          <p:cNvSpPr txBox="1"/>
          <p:nvPr/>
        </p:nvSpPr>
        <p:spPr>
          <a:xfrm>
            <a:off x="457200" y="1196975"/>
            <a:ext cx="8280400" cy="2559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8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信号量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S是一个整数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x-none" sz="2800" b="1" dirty="0">
                <a:solidFill>
                  <a:srgbClr val="9637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●</a:t>
            </a:r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S≥0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时，代表可供并发进程使用的资源实体数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        </a:t>
            </a:r>
            <a:r>
              <a:rPr lang="zh-CN" altLang="en-US" sz="28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(共享资源数目， </a:t>
            </a:r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＜</a:t>
            </a:r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0</a:t>
            </a:r>
            <a:r>
              <a:rPr lang="zh-CN" altLang="en-US" sz="28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自我阻塞)</a:t>
            </a:r>
            <a:endParaRPr lang="zh-CN" altLang="en-US" sz="2800" b="1" dirty="0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x-none" sz="2800" b="1" dirty="0">
                <a:solidFill>
                  <a:srgbClr val="9637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●</a:t>
            </a:r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</a:t>
            </a:r>
            <a:r>
              <a:rPr lang="en-US" altLang="zh-CN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&lt;</a:t>
            </a:r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0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时，则表示正在等待使用临界区的进程数。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        </a:t>
            </a:r>
            <a:r>
              <a:rPr lang="zh-CN" altLang="en-US" sz="28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(被阻塞进程数目， </a:t>
            </a:r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</a:t>
            </a:r>
            <a:r>
              <a:rPr lang="en-US" altLang="zh-CN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&lt;</a:t>
            </a:r>
            <a:r>
              <a:rPr lang="zh-CN" altLang="en-US" sz="2800" b="1" dirty="0">
                <a:solidFill>
                  <a:srgbClr val="FF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0，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∣S∣</a:t>
            </a:r>
            <a:r>
              <a:rPr lang="zh-CN" altLang="en-US" sz="28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应被唤醒)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 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50180" name="文本框 50179"/>
          <p:cNvSpPr txBox="1"/>
          <p:nvPr/>
        </p:nvSpPr>
        <p:spPr>
          <a:xfrm>
            <a:off x="458788" y="3933825"/>
            <a:ext cx="7343775" cy="204724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semwait(S) </a:t>
            </a:r>
            <a:r>
              <a:rPr lang="zh-CN" altLang="en-US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en-US" altLang="zh-CN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semsignal(S)</a:t>
            </a:r>
            <a:r>
              <a:rPr lang="zh-CN" altLang="en-US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的使用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成对出现，处理互斥时出现在同一进程中；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                      处理同步时出现在不同进程中。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66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②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同步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先于互斥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调用，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V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的顺序无关。 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50181" name="文本框 50180"/>
          <p:cNvSpPr txBox="1"/>
          <p:nvPr/>
        </p:nvSpPr>
        <p:spPr>
          <a:xfrm>
            <a:off x="8261985" y="942975"/>
            <a:ext cx="835025" cy="42672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综合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  <p:bldP spid="5018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标题 921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5.1 并发的原理</a:t>
            </a:r>
            <a:endParaRPr lang="zh-CN" altLang="en-US" dirty="0"/>
          </a:p>
        </p:txBody>
      </p:sp>
      <p:sp>
        <p:nvSpPr>
          <p:cNvPr id="9219" name="文本占位符 921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688388" cy="4525963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en-US" dirty="0"/>
              <a:t>并发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现代操作系统最重要的特征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多道程序：多作业并发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结构化应用程序和操作系统结构：进程/线程并发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zh-CN" altLang="en-US" dirty="0"/>
              <a:t>并发进程的问题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同步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互斥</a:t>
            </a:r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标题 5222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1375"/>
          </a:xfrm>
        </p:spPr>
        <p:txBody>
          <a:bodyPr anchor="ctr"/>
          <a:p>
            <a:pPr>
              <a:buNone/>
            </a:pPr>
            <a:r>
              <a:rPr lang="en-US" altLang="zh-CN" dirty="0"/>
              <a:t>5.4.1 </a:t>
            </a:r>
            <a:r>
              <a:rPr lang="zh-CN" altLang="en-US" dirty="0"/>
              <a:t>互斥</a:t>
            </a:r>
            <a:endParaRPr lang="zh-CN" altLang="en-US" dirty="0"/>
          </a:p>
        </p:txBody>
      </p:sp>
      <p:pic>
        <p:nvPicPr>
          <p:cNvPr id="52227" name="内容占位符 52226" descr="5.6"/>
          <p:cNvPicPr>
            <a:picLocks noChangeAspect="1"/>
          </p:cNvPicPr>
          <p:nvPr>
            <p:ph idx="1"/>
          </p:nvPr>
        </p:nvPicPr>
        <p:blipFill>
          <a:blip r:embed="rId1"/>
          <a:srcRect t="6156" b="-180"/>
          <a:stretch>
            <a:fillRect/>
          </a:stretch>
        </p:blipFill>
        <p:spPr>
          <a:xfrm>
            <a:off x="457200" y="1809750"/>
            <a:ext cx="6350000" cy="4966970"/>
          </a:xfrm>
        </p:spPr>
      </p:pic>
      <p:sp>
        <p:nvSpPr>
          <p:cNvPr id="52229" name="文本框 52228"/>
          <p:cNvSpPr txBox="1"/>
          <p:nvPr/>
        </p:nvSpPr>
        <p:spPr>
          <a:xfrm>
            <a:off x="4502785" y="3209925"/>
            <a:ext cx="1298575" cy="1706563"/>
          </a:xfrm>
          <a:prstGeom prst="rect">
            <a:avLst/>
          </a:prstGeom>
          <a:solidFill>
            <a:srgbClr val="FFFF66">
              <a:alpha val="100000"/>
            </a:srgbClr>
          </a:solidFill>
          <a:ln w="952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  <a:buSzPct val="10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P(s);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 eaLnBrk="0" hangingPunct="0">
              <a:spcBef>
                <a:spcPct val="50000"/>
              </a:spcBef>
              <a:buSzPct val="10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临界区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  <a:buSzPct val="100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V(s);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03" name="文本框 51202"/>
          <p:cNvSpPr txBox="1"/>
          <p:nvPr/>
        </p:nvSpPr>
        <p:spPr>
          <a:xfrm>
            <a:off x="322898" y="808990"/>
            <a:ext cx="8497887" cy="9385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rgbClr val="9637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互斥访问临界资源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：设置</a:t>
            </a:r>
            <a:r>
              <a:rPr lang="zh-CN" altLang="en-US" sz="28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互斥信号量</a:t>
            </a:r>
            <a:r>
              <a:rPr lang="en-US" altLang="zh-CN" sz="28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</a:t>
            </a:r>
            <a:r>
              <a:rPr lang="zh-CN" altLang="en-US" sz="28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，初值为</a:t>
            </a:r>
            <a:r>
              <a:rPr lang="en-US" altLang="zh-CN" sz="28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1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,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将各进程访问该资源的临界区至于 </a:t>
            </a:r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wait(s)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 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signal(s)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 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之间</a:t>
            </a:r>
            <a:endParaRPr lang="zh-CN" altLang="en-US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69250" y="258381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P137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55308" name="文本框 55307"/>
          <p:cNvSpPr txBox="1"/>
          <p:nvPr/>
        </p:nvSpPr>
        <p:spPr>
          <a:xfrm>
            <a:off x="6222365" y="3790315"/>
            <a:ext cx="2776220" cy="160782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注意</a:t>
            </a:r>
            <a:r>
              <a:rPr lang="zh-CN" altLang="en-US" sz="2400" b="1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r>
              <a:rPr lang="en-US" altLang="zh-CN" sz="2400" b="1">
                <a:latin typeface="Times New Roman" panose="02020603050405020304" pitchFamily="2" charset="0"/>
                <a:ea typeface="黑体" panose="02010609060101010101" pitchFamily="1" charset="-122"/>
              </a:rPr>
              <a:t>wait</a:t>
            </a:r>
            <a:r>
              <a:rPr lang="zh-CN" altLang="en-US" sz="2400" b="1">
                <a:latin typeface="Times New Roman" panose="02020603050405020304" pitchFamily="2" charset="0"/>
                <a:ea typeface="黑体" panose="02010609060101010101" pitchFamily="1" charset="-122"/>
              </a:rPr>
              <a:t>和</a:t>
            </a:r>
            <a:r>
              <a:rPr lang="en-US" altLang="zh-CN" sz="2400" b="1">
                <a:latin typeface="Times New Roman" panose="02020603050405020304" pitchFamily="2" charset="0"/>
                <a:ea typeface="黑体" panose="02010609060101010101" pitchFamily="1" charset="-122"/>
              </a:rPr>
              <a:t>signal</a:t>
            </a:r>
            <a:r>
              <a:rPr lang="zh-CN" altLang="en-US" sz="2400" b="1">
                <a:latin typeface="Times New Roman" panose="02020603050405020304" pitchFamily="2" charset="0"/>
                <a:ea typeface="黑体" panose="02010609060101010101" pitchFamily="1" charset="-122"/>
              </a:rPr>
              <a:t>必须</a:t>
            </a:r>
            <a:r>
              <a:rPr lang="zh-CN" altLang="en-US" sz="24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成对出现</a:t>
            </a:r>
            <a:r>
              <a:rPr lang="zh-CN" altLang="en-US" sz="2400" b="1">
                <a:latin typeface="Times New Roman" panose="02020603050405020304" pitchFamily="2" charset="0"/>
                <a:ea typeface="黑体" panose="02010609060101010101" pitchFamily="1" charset="-122"/>
              </a:rPr>
              <a:t>，缺少</a:t>
            </a:r>
            <a:r>
              <a:rPr lang="en-US" altLang="zh-CN" sz="2400" b="1">
                <a:latin typeface="Times New Roman" panose="02020603050405020304" pitchFamily="2" charset="0"/>
                <a:ea typeface="黑体" panose="02010609060101010101" pitchFamily="1" charset="-122"/>
              </a:rPr>
              <a:t>signal</a:t>
            </a:r>
            <a:r>
              <a:rPr lang="zh-CN" altLang="en-US" sz="2400" b="1">
                <a:latin typeface="Times New Roman" panose="02020603050405020304" pitchFamily="2" charset="0"/>
                <a:ea typeface="黑体" panose="02010609060101010101" pitchFamily="1" charset="-122"/>
              </a:rPr>
              <a:t>会使临界资源永远不能释放</a:t>
            </a:r>
            <a:endParaRPr lang="zh-CN" altLang="en-US" sz="2400" b="1"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9" grpId="0" bldLvl="0" animBg="1"/>
      <p:bldP spid="51203" grpId="0"/>
      <p:bldP spid="55308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标题 53249"/>
          <p:cNvSpPr>
            <a:spLocks noGrp="1"/>
          </p:cNvSpPr>
          <p:nvPr>
            <p:ph type="title"/>
          </p:nvPr>
        </p:nvSpPr>
        <p:spPr>
          <a:xfrm>
            <a:off x="600075" y="0"/>
            <a:ext cx="8229600" cy="752475"/>
          </a:xfrm>
        </p:spPr>
        <p:txBody>
          <a:bodyPr anchor="ctr"/>
          <a:p>
            <a:r>
              <a:rPr lang="zh-CN" altLang="en-US" dirty="0"/>
              <a:t>信号量实现互斥实例</a:t>
            </a:r>
            <a:endParaRPr lang="zh-CN" altLang="en-US" dirty="0"/>
          </a:p>
        </p:txBody>
      </p:sp>
      <p:pic>
        <p:nvPicPr>
          <p:cNvPr id="53251" name="内容占位符 53250" descr="5.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750888"/>
            <a:ext cx="9020175" cy="6107112"/>
          </a:xfrm>
        </p:spPr>
      </p:pic>
      <p:sp>
        <p:nvSpPr>
          <p:cNvPr id="52229" name="文本框 52228"/>
          <p:cNvSpPr txBox="1"/>
          <p:nvPr/>
        </p:nvSpPr>
        <p:spPr>
          <a:xfrm>
            <a:off x="682625" y="1084580"/>
            <a:ext cx="1762125" cy="365760"/>
          </a:xfrm>
          <a:prstGeom prst="rect">
            <a:avLst/>
          </a:prstGeom>
          <a:solidFill>
            <a:srgbClr val="FFFF66">
              <a:alpha val="100000"/>
            </a:srgbClr>
          </a:solidFill>
          <a:ln w="952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  <a:buSzPct val="10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FF"/>
                </a:solidFill>
                <a:sym typeface="+mn-ea"/>
              </a:rPr>
              <a:t>初值 </a:t>
            </a:r>
            <a:r>
              <a:rPr lang="en-US" altLang="zh-CN" sz="2400" b="1" dirty="0">
                <a:solidFill>
                  <a:srgbClr val="0000FF"/>
                </a:solidFill>
                <a:sym typeface="+mn-ea"/>
              </a:rPr>
              <a:t>l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ock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=1</a:t>
            </a:r>
            <a:endParaRPr lang="en-US" altLang="zh-CN" sz="24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60185" y="3035935"/>
            <a:ext cx="2269490" cy="1463040"/>
          </a:xfrm>
          <a:prstGeom prst="rect">
            <a:avLst/>
          </a:prstGeom>
          <a:solidFill>
            <a:srgbClr val="FFFF66">
              <a:alpha val="100000"/>
            </a:srgbClr>
          </a:solidFill>
          <a:ln w="952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  <a:buSzPct val="10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【思考】从该图中，你能看出信号量是如何实现互斥的吗？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00035" y="547370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P137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9" grpId="0" bldLvl="0" animBg="1"/>
      <p:bldP spid="2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024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93725"/>
          </a:xfrm>
        </p:spPr>
        <p:txBody>
          <a:bodyPr anchor="ctr"/>
          <a:p>
            <a:r>
              <a:rPr lang="zh-CN" altLang="en-US" sz="4000" dirty="0">
                <a:sym typeface="+mn-ea"/>
              </a:rPr>
              <a:t>利用信号量实现前驱关系</a:t>
            </a:r>
            <a:endParaRPr lang="zh-CN" altLang="en-US" sz="4000" dirty="0"/>
          </a:p>
        </p:txBody>
      </p:sp>
      <p:sp>
        <p:nvSpPr>
          <p:cNvPr id="21506" name="文本框 10242"/>
          <p:cNvSpPr txBox="1"/>
          <p:nvPr/>
        </p:nvSpPr>
        <p:spPr>
          <a:xfrm>
            <a:off x="6877050" y="2749550"/>
            <a:ext cx="2266950" cy="76676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lvl="0" indent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错误原因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indent="0" eaLnBrk="0" hangingPunct="0">
              <a:spcBef>
                <a:spcPct val="10000"/>
              </a:spcBef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不能存在循环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0244" name="五边形 10243"/>
          <p:cNvSpPr/>
          <p:nvPr/>
        </p:nvSpPr>
        <p:spPr>
          <a:xfrm>
            <a:off x="539750" y="806450"/>
            <a:ext cx="8207375" cy="1008063"/>
          </a:xfrm>
          <a:prstGeom prst="homePlate">
            <a:avLst>
              <a:gd name="adj" fmla="val 165058"/>
            </a:avLst>
          </a:prstGeom>
          <a:gradFill rotWithShape="1">
            <a:gsLst>
              <a:gs pos="0">
                <a:srgbClr val="9DA9B9"/>
              </a:gs>
              <a:gs pos="100000">
                <a:schemeClr val="accent1"/>
              </a:gs>
            </a:gsLst>
            <a:lin ang="5400000" scaled="1"/>
            <a:tileRect/>
          </a:gradFill>
          <a:ln w="28575" cap="flat" cmpd="sng">
            <a:solidFill>
              <a:srgbClr val="F8F8F8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000000">
                <a:alpha val="50000"/>
              </a:srgbClr>
            </a:outerShdw>
          </a:effectLst>
        </p:spPr>
        <p:txBody>
          <a:bodyPr anchor="t"/>
          <a:p>
            <a:pPr lvl="0" inden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45" name="组合 10244"/>
          <p:cNvGrpSpPr/>
          <p:nvPr/>
        </p:nvGrpSpPr>
        <p:grpSpPr>
          <a:xfrm>
            <a:off x="395288" y="4633913"/>
            <a:ext cx="8280400" cy="1757362"/>
            <a:chOff x="0" y="0"/>
            <a:chExt cx="4796" cy="1271"/>
          </a:xfrm>
        </p:grpSpPr>
        <p:sp>
          <p:nvSpPr>
            <p:cNvPr id="21509" name="任意多边形 10245"/>
            <p:cNvSpPr/>
            <p:nvPr/>
          </p:nvSpPr>
          <p:spPr>
            <a:xfrm flipV="1">
              <a:off x="70" y="0"/>
              <a:ext cx="4653" cy="217"/>
            </a:xfrm>
            <a:custGeom>
              <a:avLst/>
              <a:gdLst/>
              <a:ahLst/>
              <a:cxnLst>
                <a:cxn ang="0">
                  <a:pos x="20521" y="10800"/>
                </a:cxn>
                <a:cxn ang="90">
                  <a:pos x="10800" y="21600"/>
                </a:cxn>
                <a:cxn ang="180">
                  <a:pos x="1079" y="10800"/>
                </a:cxn>
                <a:cxn ang="270">
                  <a:pos x="10800" y="0"/>
                </a:cxn>
              </a:cxnLst>
              <a:pathLst>
                <a:path w="21600" h="21600">
                  <a:moveTo>
                    <a:pt x="0" y="0"/>
                  </a:moveTo>
                  <a:lnTo>
                    <a:pt x="2158" y="21600"/>
                  </a:lnTo>
                  <a:lnTo>
                    <a:pt x="19442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74C7C7"/>
                </a:gs>
                <a:gs pos="100000">
                  <a:schemeClr val="hlink">
                    <a:alpha val="0"/>
                  </a:scheme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0" name="圆角矩形 10246"/>
            <p:cNvSpPr/>
            <p:nvPr/>
          </p:nvSpPr>
          <p:spPr>
            <a:xfrm>
              <a:off x="0" y="221"/>
              <a:ext cx="4796" cy="1050"/>
            </a:xfrm>
            <a:prstGeom prst="roundRect">
              <a:avLst>
                <a:gd name="adj" fmla="val 9514"/>
              </a:avLst>
            </a:prstGeom>
            <a:gradFill rotWithShape="1">
              <a:gsLst>
                <a:gs pos="0">
                  <a:schemeClr val="hlink"/>
                </a:gs>
                <a:gs pos="50000">
                  <a:srgbClr val="7CCBCB"/>
                </a:gs>
                <a:gs pos="100000">
                  <a:schemeClr val="hlink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248" name="文本框 10247"/>
          <p:cNvSpPr txBox="1"/>
          <p:nvPr/>
        </p:nvSpPr>
        <p:spPr>
          <a:xfrm>
            <a:off x="1042988" y="919163"/>
            <a:ext cx="5761037" cy="8540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lvl="0" indent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前趋图</a:t>
            </a:r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：一个有向无循环图，用于描述进程之间执行的先后次序。</a:t>
            </a:r>
            <a:endParaRPr lang="zh-CN" altLang="en-US" sz="2800" b="1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0249" name="文本框 10248"/>
          <p:cNvSpPr txBox="1"/>
          <p:nvPr/>
        </p:nvSpPr>
        <p:spPr>
          <a:xfrm>
            <a:off x="755650" y="4951413"/>
            <a:ext cx="7705725" cy="128111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lvl="0" indent="0" eaLnBrk="0" hangingPunct="0"/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图中的前驱关系表示为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indent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→P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, 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→P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3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, 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→P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4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, 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→P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5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,P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3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→P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5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,P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4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→P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6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, 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indent="0" eaLnBrk="0" hangingPunct="0"/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4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→P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7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, 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5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→P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8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, 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6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→P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8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, 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7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→P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9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, 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8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→P</a:t>
            </a:r>
            <a:r>
              <a:rPr lang="en-US" altLang="zh-CN" sz="2800" b="1" baseline="-25000">
                <a:latin typeface="Arial" panose="020B0604020202020204" pitchFamily="34" charset="0"/>
                <a:ea typeface="黑体" panose="02010609060101010101" pitchFamily="1" charset="-122"/>
              </a:rPr>
              <a:t>9</a:t>
            </a:r>
            <a:endParaRPr lang="en-US" altLang="zh-CN" sz="2800" b="1" baseline="-2500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0250" name="组合 10249"/>
          <p:cNvGrpSpPr/>
          <p:nvPr/>
        </p:nvGrpSpPr>
        <p:grpSpPr>
          <a:xfrm>
            <a:off x="684213" y="2030413"/>
            <a:ext cx="7485062" cy="3028950"/>
            <a:chOff x="0" y="0"/>
            <a:chExt cx="4715" cy="1908"/>
          </a:xfrm>
        </p:grpSpPr>
        <p:sp>
          <p:nvSpPr>
            <p:cNvPr id="21514" name="文本框 10250"/>
            <p:cNvSpPr txBox="1"/>
            <p:nvPr/>
          </p:nvSpPr>
          <p:spPr>
            <a:xfrm>
              <a:off x="47" y="408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P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1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15" name="椭圆 10251"/>
            <p:cNvSpPr/>
            <p:nvPr/>
          </p:nvSpPr>
          <p:spPr>
            <a:xfrm>
              <a:off x="0" y="409"/>
              <a:ext cx="274" cy="272"/>
            </a:xfrm>
            <a:prstGeom prst="ellipse">
              <a:avLst/>
            </a:prstGeom>
            <a:noFill/>
            <a:ln w="381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16" name="文本框 10252"/>
            <p:cNvSpPr txBox="1"/>
            <p:nvPr/>
          </p:nvSpPr>
          <p:spPr>
            <a:xfrm>
              <a:off x="862" y="407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P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3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17" name="椭圆 10253"/>
            <p:cNvSpPr/>
            <p:nvPr/>
          </p:nvSpPr>
          <p:spPr>
            <a:xfrm>
              <a:off x="815" y="408"/>
              <a:ext cx="274" cy="272"/>
            </a:xfrm>
            <a:prstGeom prst="ellipse">
              <a:avLst/>
            </a:prstGeom>
            <a:noFill/>
            <a:ln w="381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18" name="文本框 10254"/>
            <p:cNvSpPr txBox="1"/>
            <p:nvPr/>
          </p:nvSpPr>
          <p:spPr>
            <a:xfrm>
              <a:off x="860" y="0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P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2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19" name="椭圆 10255"/>
            <p:cNvSpPr/>
            <p:nvPr/>
          </p:nvSpPr>
          <p:spPr>
            <a:xfrm>
              <a:off x="813" y="1"/>
              <a:ext cx="274" cy="272"/>
            </a:xfrm>
            <a:prstGeom prst="ellipse">
              <a:avLst/>
            </a:prstGeom>
            <a:noFill/>
            <a:ln w="381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20" name="文本框 10256"/>
            <p:cNvSpPr txBox="1"/>
            <p:nvPr/>
          </p:nvSpPr>
          <p:spPr>
            <a:xfrm>
              <a:off x="860" y="816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P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4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21" name="椭圆 10257"/>
            <p:cNvSpPr/>
            <p:nvPr/>
          </p:nvSpPr>
          <p:spPr>
            <a:xfrm>
              <a:off x="813" y="817"/>
              <a:ext cx="274" cy="272"/>
            </a:xfrm>
            <a:prstGeom prst="ellipse">
              <a:avLst/>
            </a:prstGeom>
            <a:noFill/>
            <a:ln w="381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22" name="文本框 10258"/>
            <p:cNvSpPr txBox="1"/>
            <p:nvPr/>
          </p:nvSpPr>
          <p:spPr>
            <a:xfrm>
              <a:off x="1633" y="135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P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5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23" name="椭圆 10259"/>
            <p:cNvSpPr/>
            <p:nvPr/>
          </p:nvSpPr>
          <p:spPr>
            <a:xfrm>
              <a:off x="1586" y="136"/>
              <a:ext cx="274" cy="272"/>
            </a:xfrm>
            <a:prstGeom prst="ellipse">
              <a:avLst/>
            </a:prstGeom>
            <a:noFill/>
            <a:ln w="381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24" name="文本框 10260"/>
            <p:cNvSpPr txBox="1"/>
            <p:nvPr/>
          </p:nvSpPr>
          <p:spPr>
            <a:xfrm>
              <a:off x="1631" y="635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P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6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25" name="椭圆 10261"/>
            <p:cNvSpPr/>
            <p:nvPr/>
          </p:nvSpPr>
          <p:spPr>
            <a:xfrm>
              <a:off x="1584" y="636"/>
              <a:ext cx="274" cy="272"/>
            </a:xfrm>
            <a:prstGeom prst="ellipse">
              <a:avLst/>
            </a:prstGeom>
            <a:noFill/>
            <a:ln w="381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26" name="文本框 10262"/>
            <p:cNvSpPr txBox="1"/>
            <p:nvPr/>
          </p:nvSpPr>
          <p:spPr>
            <a:xfrm>
              <a:off x="1631" y="1089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P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7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27" name="椭圆 10263"/>
            <p:cNvSpPr/>
            <p:nvPr/>
          </p:nvSpPr>
          <p:spPr>
            <a:xfrm>
              <a:off x="1584" y="1090"/>
              <a:ext cx="274" cy="270"/>
            </a:xfrm>
            <a:prstGeom prst="ellipse">
              <a:avLst/>
            </a:prstGeom>
            <a:noFill/>
            <a:ln w="381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28" name="文本框 10264"/>
            <p:cNvSpPr txBox="1"/>
            <p:nvPr/>
          </p:nvSpPr>
          <p:spPr>
            <a:xfrm>
              <a:off x="2359" y="452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P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8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29" name="椭圆 10265"/>
            <p:cNvSpPr/>
            <p:nvPr/>
          </p:nvSpPr>
          <p:spPr>
            <a:xfrm>
              <a:off x="2312" y="453"/>
              <a:ext cx="274" cy="272"/>
            </a:xfrm>
            <a:prstGeom prst="ellipse">
              <a:avLst/>
            </a:prstGeom>
            <a:noFill/>
            <a:ln w="381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30" name="文本框 10266"/>
            <p:cNvSpPr txBox="1"/>
            <p:nvPr/>
          </p:nvSpPr>
          <p:spPr>
            <a:xfrm>
              <a:off x="2947" y="499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P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9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31" name="椭圆 10267"/>
            <p:cNvSpPr/>
            <p:nvPr/>
          </p:nvSpPr>
          <p:spPr>
            <a:xfrm>
              <a:off x="2900" y="500"/>
              <a:ext cx="274" cy="272"/>
            </a:xfrm>
            <a:prstGeom prst="ellipse">
              <a:avLst/>
            </a:prstGeom>
            <a:noFill/>
            <a:ln w="381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32" name="文本框 10268"/>
            <p:cNvSpPr txBox="1"/>
            <p:nvPr/>
          </p:nvSpPr>
          <p:spPr>
            <a:xfrm>
              <a:off x="3731" y="45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S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1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33" name="椭圆 10269"/>
            <p:cNvSpPr/>
            <p:nvPr/>
          </p:nvSpPr>
          <p:spPr>
            <a:xfrm>
              <a:off x="3684" y="46"/>
              <a:ext cx="274" cy="272"/>
            </a:xfrm>
            <a:prstGeom prst="ellipse">
              <a:avLst/>
            </a:pr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0" rIns="0" bIns="0" anchor="ctr"/>
            <a:p>
              <a:pPr lvl="0" indent="0" algn="ctr" eaLnBrk="0" hangingPunct="0">
                <a:spcBef>
                  <a:spcPct val="50000"/>
                </a:spcBef>
              </a:pPr>
              <a:endParaRPr lang="zh-CN" altLang="en-US" sz="28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21534" name="文本框 10270"/>
            <p:cNvSpPr txBox="1"/>
            <p:nvPr/>
          </p:nvSpPr>
          <p:spPr>
            <a:xfrm>
              <a:off x="3733" y="543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S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2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35" name="椭圆 10271"/>
            <p:cNvSpPr/>
            <p:nvPr/>
          </p:nvSpPr>
          <p:spPr>
            <a:xfrm>
              <a:off x="3674" y="544"/>
              <a:ext cx="274" cy="272"/>
            </a:xfrm>
            <a:prstGeom prst="ellipse">
              <a:avLst/>
            </a:pr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0" rIns="0" bIns="0" anchor="ctr"/>
            <a:p>
              <a:pPr lvl="0" indent="0" algn="ctr" eaLnBrk="0" hangingPunct="0">
                <a:lnSpc>
                  <a:spcPct val="120000"/>
                </a:lnSpc>
              </a:pPr>
              <a:endParaRPr lang="zh-CN" altLang="en-US" sz="2400" b="1"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  <p:sp>
          <p:nvSpPr>
            <p:cNvPr id="21536" name="文本框 10272"/>
            <p:cNvSpPr txBox="1"/>
            <p:nvPr/>
          </p:nvSpPr>
          <p:spPr>
            <a:xfrm>
              <a:off x="3731" y="998"/>
              <a:ext cx="18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S</a:t>
              </a:r>
              <a:r>
                <a:rPr lang="en-US" altLang="zh-CN" sz="2400" b="1" baseline="-25000">
                  <a:solidFill>
                    <a:srgbClr val="FF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3</a:t>
              </a:r>
              <a:endParaRPr lang="en-US" altLang="zh-CN" sz="2400" b="1" baseline="-25000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21537" name="椭圆 10273"/>
            <p:cNvSpPr/>
            <p:nvPr/>
          </p:nvSpPr>
          <p:spPr>
            <a:xfrm>
              <a:off x="3684" y="999"/>
              <a:ext cx="274" cy="272"/>
            </a:xfrm>
            <a:prstGeom prst="ellipse">
              <a:avLst/>
            </a:pr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pPr lvl="0" indent="0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38" name="直接连接符 10274"/>
            <p:cNvSpPr/>
            <p:nvPr/>
          </p:nvSpPr>
          <p:spPr>
            <a:xfrm>
              <a:off x="3822" y="317"/>
              <a:ext cx="2" cy="22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39" name="直接连接符 10275"/>
            <p:cNvSpPr/>
            <p:nvPr/>
          </p:nvSpPr>
          <p:spPr>
            <a:xfrm flipH="1">
              <a:off x="3822" y="815"/>
              <a:ext cx="2" cy="183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40" name="直接连接符 10276"/>
            <p:cNvSpPr/>
            <p:nvPr/>
          </p:nvSpPr>
          <p:spPr>
            <a:xfrm>
              <a:off x="272" y="543"/>
              <a:ext cx="545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41" name="直接连接符 10277"/>
            <p:cNvSpPr/>
            <p:nvPr/>
          </p:nvSpPr>
          <p:spPr>
            <a:xfrm flipV="1">
              <a:off x="227" y="181"/>
              <a:ext cx="588" cy="27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42" name="直接连接符 10278"/>
            <p:cNvSpPr/>
            <p:nvPr/>
          </p:nvSpPr>
          <p:spPr>
            <a:xfrm>
              <a:off x="227" y="633"/>
              <a:ext cx="588" cy="319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43" name="直接连接符 10279"/>
            <p:cNvSpPr/>
            <p:nvPr/>
          </p:nvSpPr>
          <p:spPr>
            <a:xfrm>
              <a:off x="1087" y="136"/>
              <a:ext cx="501" cy="89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44" name="直接连接符 10280"/>
            <p:cNvSpPr/>
            <p:nvPr/>
          </p:nvSpPr>
          <p:spPr>
            <a:xfrm flipV="1">
              <a:off x="1089" y="361"/>
              <a:ext cx="499" cy="18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45" name="直接连接符 10281"/>
            <p:cNvSpPr/>
            <p:nvPr/>
          </p:nvSpPr>
          <p:spPr>
            <a:xfrm flipV="1">
              <a:off x="1087" y="816"/>
              <a:ext cx="499" cy="1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46" name="直接连接符 10282"/>
            <p:cNvSpPr/>
            <p:nvPr/>
          </p:nvSpPr>
          <p:spPr>
            <a:xfrm flipV="1">
              <a:off x="1903" y="680"/>
              <a:ext cx="409" cy="9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47" name="直接连接符 10283"/>
            <p:cNvSpPr/>
            <p:nvPr/>
          </p:nvSpPr>
          <p:spPr>
            <a:xfrm>
              <a:off x="1860" y="316"/>
              <a:ext cx="454" cy="22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48" name="直接连接符 10284"/>
            <p:cNvSpPr/>
            <p:nvPr/>
          </p:nvSpPr>
          <p:spPr>
            <a:xfrm>
              <a:off x="2586" y="588"/>
              <a:ext cx="315" cy="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49" name="直接连接符 10285"/>
            <p:cNvSpPr/>
            <p:nvPr/>
          </p:nvSpPr>
          <p:spPr>
            <a:xfrm>
              <a:off x="1087" y="1043"/>
              <a:ext cx="499" cy="22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21550" name="直接连接符 10286"/>
            <p:cNvSpPr/>
            <p:nvPr/>
          </p:nvSpPr>
          <p:spPr>
            <a:xfrm flipV="1">
              <a:off x="1858" y="726"/>
              <a:ext cx="1043" cy="453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cxnSp>
          <p:nvCxnSpPr>
            <p:cNvPr id="21551" name="曲线连接符 10287"/>
            <p:cNvCxnSpPr>
              <a:stCxn id="21537" idx="2"/>
              <a:endCxn id="21535" idx="2"/>
            </p:cNvCxnSpPr>
            <p:nvPr/>
          </p:nvCxnSpPr>
          <p:spPr>
            <a:xfrm rot="10800000">
              <a:off x="3662" y="680"/>
              <a:ext cx="10" cy="455"/>
            </a:xfrm>
            <a:prstGeom prst="curvedConnector3">
              <a:avLst>
                <a:gd name="adj1" fmla="val 1420000"/>
              </a:avLst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552" name="文本框 10288"/>
            <p:cNvSpPr txBox="1"/>
            <p:nvPr/>
          </p:nvSpPr>
          <p:spPr>
            <a:xfrm>
              <a:off x="588" y="1406"/>
              <a:ext cx="208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具有</a:t>
              </a: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9</a:t>
              </a: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个结点的前趋图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21553" name="文本框 10289"/>
            <p:cNvSpPr txBox="1"/>
            <p:nvPr/>
          </p:nvSpPr>
          <p:spPr>
            <a:xfrm>
              <a:off x="3264" y="1361"/>
              <a:ext cx="1451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具有循环的图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21554" name="文本框 10290"/>
            <p:cNvSpPr txBox="1"/>
            <p:nvPr/>
          </p:nvSpPr>
          <p:spPr>
            <a:xfrm>
              <a:off x="2312" y="1678"/>
              <a:ext cx="1134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pPr lvl="0" indent="0" eaLnBrk="0" hangingPunct="0">
                <a:spcBef>
                  <a:spcPct val="50000"/>
                </a:spcBef>
              </a:pPr>
              <a:endPara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21555" name="文本框 9270"/>
          <p:cNvSpPr txBox="1"/>
          <p:nvPr/>
        </p:nvSpPr>
        <p:spPr>
          <a:xfrm>
            <a:off x="41275" y="6386513"/>
            <a:ext cx="835025" cy="427037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0" tIns="0" rIns="0" bIns="0" anchor="t">
            <a:spAutoFit/>
          </a:bodyPr>
          <a:p>
            <a:pPr lvl="0" indent="0" algn="ctr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56326" name="文本框 56325"/>
          <p:cNvSpPr txBox="1"/>
          <p:nvPr/>
        </p:nvSpPr>
        <p:spPr>
          <a:xfrm>
            <a:off x="8169275" y="723265"/>
            <a:ext cx="835025" cy="42703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标题 5632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利用信号量实现前驱关系</a:t>
            </a:r>
            <a:endParaRPr lang="zh-CN" altLang="en-US" dirty="0"/>
          </a:p>
        </p:txBody>
      </p:sp>
      <p:sp>
        <p:nvSpPr>
          <p:cNvPr id="56323" name="文本框 56322"/>
          <p:cNvSpPr txBox="1"/>
          <p:nvPr/>
        </p:nvSpPr>
        <p:spPr>
          <a:xfrm>
            <a:off x="395288" y="1557338"/>
            <a:ext cx="8424862" cy="10255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问题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：设有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2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个并发执行的进程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P1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P2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，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P1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中有语句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S1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，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P2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中有语句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S2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。要求在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S1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执行后再执行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S2</a:t>
            </a:r>
            <a:endParaRPr lang="en-US" altLang="zh-CN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56324" name="文本框 56323"/>
          <p:cNvSpPr txBox="1"/>
          <p:nvPr/>
        </p:nvSpPr>
        <p:spPr>
          <a:xfrm>
            <a:off x="395288" y="2852738"/>
            <a:ext cx="8497887" cy="1538287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解决方法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：进程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P1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P2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共享一个信号量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，初值为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0</a:t>
            </a:r>
            <a:endParaRPr lang="en-US" altLang="zh-CN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                    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在进程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P1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中，用 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S1;  signal(S);</a:t>
            </a:r>
            <a:endParaRPr lang="en-US" altLang="zh-CN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                    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在进程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P2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中，用 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wait(S),  S2;</a:t>
            </a:r>
            <a:endParaRPr lang="en-US" altLang="zh-CN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56325" name="矩形 56324"/>
          <p:cNvSpPr/>
          <p:nvPr/>
        </p:nvSpPr>
        <p:spPr>
          <a:xfrm>
            <a:off x="395288" y="4437063"/>
            <a:ext cx="8675687" cy="1538287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结果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：若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P2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先执行则必定被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wait(S)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阻塞，直到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P1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的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S1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执行完后才能用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signal(S)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唤醒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P2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，接着执行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P2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中的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S2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，保证了前驱关系 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S1 → S2</a:t>
            </a:r>
            <a:endParaRPr lang="en-US" altLang="zh-CN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56326" name="文本框 56325"/>
          <p:cNvSpPr txBox="1"/>
          <p:nvPr/>
        </p:nvSpPr>
        <p:spPr>
          <a:xfrm>
            <a:off x="8235950" y="942975"/>
            <a:ext cx="835025" cy="42703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ldLvl="0" animBg="1"/>
      <p:bldP spid="56324" grpId="0" bldLvl="0" animBg="1"/>
      <p:bldP spid="56325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标题 5734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57347" name="文本框 57346"/>
          <p:cNvSpPr txBox="1"/>
          <p:nvPr/>
        </p:nvSpPr>
        <p:spPr>
          <a:xfrm>
            <a:off x="250825" y="793750"/>
            <a:ext cx="8748713" cy="8534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例如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：有如下前驱关系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1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→S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2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, 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1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→S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3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, 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2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→S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4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, 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2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→S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5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, 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3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→S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6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, 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4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→S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6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, 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5</a:t>
            </a:r>
            <a:r>
              <a:rPr lang="en-US" altLang="zh-CN" sz="2800" b="1">
                <a:latin typeface="Times New Roman" panose="02020603050405020304" pitchFamily="2" charset="0"/>
                <a:ea typeface="黑体" panose="02010609060101010101" pitchFamily="1" charset="-122"/>
              </a:rPr>
              <a:t>→S</a:t>
            </a:r>
            <a:r>
              <a:rPr lang="en-US" altLang="zh-CN" sz="2800" b="1" baseline="-10000">
                <a:latin typeface="Times New Roman" panose="02020603050405020304" pitchFamily="2" charset="0"/>
                <a:ea typeface="黑体" panose="02010609060101010101" pitchFamily="1" charset="-122"/>
              </a:rPr>
              <a:t>6   </a:t>
            </a:r>
            <a:endParaRPr lang="en-US" altLang="zh-CN" sz="2800" b="1">
              <a:solidFill>
                <a:srgbClr val="FF66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grpSp>
        <p:nvGrpSpPr>
          <p:cNvPr id="57348" name="组合 57347"/>
          <p:cNvGrpSpPr/>
          <p:nvPr/>
        </p:nvGrpSpPr>
        <p:grpSpPr>
          <a:xfrm>
            <a:off x="90488" y="1773238"/>
            <a:ext cx="2663825" cy="3613150"/>
            <a:chOff x="0" y="0"/>
            <a:chExt cx="1678" cy="2276"/>
          </a:xfrm>
        </p:grpSpPr>
        <p:sp>
          <p:nvSpPr>
            <p:cNvPr id="57349" name="椭圆 57348"/>
            <p:cNvSpPr/>
            <p:nvPr/>
          </p:nvSpPr>
          <p:spPr>
            <a:xfrm>
              <a:off x="907" y="0"/>
              <a:ext cx="363" cy="361"/>
            </a:xfrm>
            <a:prstGeom prst="ellipse">
              <a:avLst/>
            </a:prstGeom>
            <a:noFill/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spAutoFit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</a:t>
              </a:r>
              <a:r>
                <a:rPr lang="en-US" altLang="zh-CN" sz="2400" b="1" baseline="-10000">
                  <a:latin typeface="Arial" panose="020B0604020202020204" pitchFamily="34" charset="0"/>
                  <a:ea typeface="黑体" panose="02010609060101010101" pitchFamily="1" charset="-122"/>
                </a:rPr>
                <a:t>1</a:t>
              </a:r>
              <a:endParaRPr lang="en-US" altLang="zh-CN" sz="2400" b="1" baseline="-10000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57350" name="椭圆 57349"/>
            <p:cNvSpPr/>
            <p:nvPr/>
          </p:nvSpPr>
          <p:spPr>
            <a:xfrm>
              <a:off x="362" y="453"/>
              <a:ext cx="363" cy="361"/>
            </a:xfrm>
            <a:prstGeom prst="ellipse">
              <a:avLst/>
            </a:prstGeom>
            <a:noFill/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spAutoFit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</a:t>
              </a:r>
              <a:r>
                <a:rPr lang="en-US" altLang="zh-CN" sz="2400" b="1" baseline="-10000">
                  <a:latin typeface="Arial" panose="020B0604020202020204" pitchFamily="34" charset="0"/>
                  <a:ea typeface="黑体" panose="02010609060101010101" pitchFamily="1" charset="-122"/>
                </a:rPr>
                <a:t>2</a:t>
              </a:r>
              <a:endParaRPr lang="en-US" altLang="zh-CN" sz="2400" b="1" baseline="-10000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57351" name="椭圆 57350"/>
            <p:cNvSpPr/>
            <p:nvPr/>
          </p:nvSpPr>
          <p:spPr>
            <a:xfrm>
              <a:off x="0" y="1043"/>
              <a:ext cx="363" cy="361"/>
            </a:xfrm>
            <a:prstGeom prst="ellipse">
              <a:avLst/>
            </a:prstGeom>
            <a:noFill/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spAutoFit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</a:t>
              </a:r>
              <a:r>
                <a:rPr lang="en-US" altLang="zh-CN" sz="2400" b="1" baseline="-10000">
                  <a:latin typeface="Arial" panose="020B0604020202020204" pitchFamily="34" charset="0"/>
                  <a:ea typeface="黑体" panose="02010609060101010101" pitchFamily="1" charset="-122"/>
                </a:rPr>
                <a:t>4</a:t>
              </a:r>
              <a:endParaRPr lang="en-US" altLang="zh-CN" sz="2400" b="1" baseline="-10000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57352" name="椭圆 57351"/>
            <p:cNvSpPr/>
            <p:nvPr/>
          </p:nvSpPr>
          <p:spPr>
            <a:xfrm>
              <a:off x="680" y="1088"/>
              <a:ext cx="363" cy="361"/>
            </a:xfrm>
            <a:prstGeom prst="ellipse">
              <a:avLst/>
            </a:prstGeom>
            <a:noFill/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spAutoFit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</a:t>
              </a:r>
              <a:r>
                <a:rPr lang="en-US" altLang="zh-CN" sz="2400" b="1" baseline="-10000">
                  <a:latin typeface="Arial" panose="020B0604020202020204" pitchFamily="34" charset="0"/>
                  <a:ea typeface="黑体" panose="02010609060101010101" pitchFamily="1" charset="-122"/>
                </a:rPr>
                <a:t>5</a:t>
              </a:r>
              <a:endParaRPr lang="en-US" altLang="zh-CN" sz="2400" b="1" baseline="-10000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57353" name="椭圆 57352"/>
            <p:cNvSpPr/>
            <p:nvPr/>
          </p:nvSpPr>
          <p:spPr>
            <a:xfrm>
              <a:off x="1270" y="1088"/>
              <a:ext cx="363" cy="361"/>
            </a:xfrm>
            <a:prstGeom prst="ellipse">
              <a:avLst/>
            </a:prstGeom>
            <a:noFill/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spAutoFit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</a:t>
              </a:r>
              <a:r>
                <a:rPr lang="en-US" altLang="zh-CN" sz="2400" b="1" baseline="-10000">
                  <a:latin typeface="Arial" panose="020B0604020202020204" pitchFamily="34" charset="0"/>
                  <a:ea typeface="黑体" panose="02010609060101010101" pitchFamily="1" charset="-122"/>
                </a:rPr>
                <a:t>3</a:t>
              </a:r>
              <a:endParaRPr lang="en-US" altLang="zh-CN" sz="2400" b="1" baseline="-10000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57354" name="椭圆 57353"/>
            <p:cNvSpPr/>
            <p:nvPr/>
          </p:nvSpPr>
          <p:spPr>
            <a:xfrm>
              <a:off x="226" y="1633"/>
              <a:ext cx="363" cy="361"/>
            </a:xfrm>
            <a:prstGeom prst="ellipse">
              <a:avLst/>
            </a:prstGeom>
            <a:noFill/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lIns="0" tIns="0" rIns="0" bIns="0" anchor="ctr">
              <a:spAutoFit/>
            </a:bodyPr>
            <a:p>
              <a:pPr lvl="0" algn="ctr" eaLnBrk="0" hangingPunct="0">
                <a:spcBef>
                  <a:spcPct val="50000"/>
                </a:spcBef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</a:t>
              </a:r>
              <a:r>
                <a:rPr lang="en-US" altLang="zh-CN" sz="2400" b="1" baseline="-10000">
                  <a:latin typeface="Arial" panose="020B0604020202020204" pitchFamily="34" charset="0"/>
                  <a:ea typeface="黑体" panose="02010609060101010101" pitchFamily="1" charset="-122"/>
                </a:rPr>
                <a:t>6</a:t>
              </a:r>
              <a:endParaRPr lang="en-US" altLang="zh-CN" sz="2400" b="1" baseline="-10000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cxnSp>
          <p:nvCxnSpPr>
            <p:cNvPr id="57355" name="直接箭头连接符 57354"/>
            <p:cNvCxnSpPr>
              <a:stCxn id="57349" idx="3"/>
              <a:endCxn id="57350" idx="7"/>
            </p:cNvCxnSpPr>
            <p:nvPr/>
          </p:nvCxnSpPr>
          <p:spPr>
            <a:xfrm flipH="1">
              <a:off x="672" y="326"/>
              <a:ext cx="288" cy="162"/>
            </a:xfrm>
            <a:prstGeom prst="straightConnector1">
              <a:avLst/>
            </a:prstGeom>
            <a:ln w="57150" cap="flat" cmpd="sng">
              <a:solidFill>
                <a:srgbClr val="FF66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7356" name="直接箭头连接符 57355"/>
            <p:cNvCxnSpPr>
              <a:stCxn id="57350" idx="3"/>
              <a:endCxn id="57351" idx="0"/>
            </p:cNvCxnSpPr>
            <p:nvPr/>
          </p:nvCxnSpPr>
          <p:spPr>
            <a:xfrm flipH="1">
              <a:off x="182" y="779"/>
              <a:ext cx="233" cy="246"/>
            </a:xfrm>
            <a:prstGeom prst="straightConnector1">
              <a:avLst/>
            </a:prstGeom>
            <a:ln w="57150" cap="flat" cmpd="sng">
              <a:solidFill>
                <a:srgbClr val="FF66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7357" name="直接箭头连接符 57356"/>
            <p:cNvCxnSpPr>
              <a:stCxn id="57351" idx="4"/>
              <a:endCxn id="57354" idx="1"/>
            </p:cNvCxnSpPr>
            <p:nvPr/>
          </p:nvCxnSpPr>
          <p:spPr>
            <a:xfrm>
              <a:off x="182" y="1422"/>
              <a:ext cx="97" cy="246"/>
            </a:xfrm>
            <a:prstGeom prst="straightConnector1">
              <a:avLst/>
            </a:prstGeom>
            <a:ln w="57150" cap="flat" cmpd="sng">
              <a:solidFill>
                <a:srgbClr val="FF66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7358" name="直接箭头连接符 57357"/>
            <p:cNvCxnSpPr>
              <a:stCxn id="57350" idx="5"/>
              <a:endCxn id="57352" idx="0"/>
            </p:cNvCxnSpPr>
            <p:nvPr/>
          </p:nvCxnSpPr>
          <p:spPr>
            <a:xfrm>
              <a:off x="672" y="779"/>
              <a:ext cx="190" cy="291"/>
            </a:xfrm>
            <a:prstGeom prst="straightConnector1">
              <a:avLst/>
            </a:prstGeom>
            <a:ln w="57150" cap="flat" cmpd="sng">
              <a:solidFill>
                <a:srgbClr val="FF66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7359" name="直接箭头连接符 57358"/>
            <p:cNvCxnSpPr>
              <a:stCxn id="57349" idx="5"/>
              <a:endCxn id="57353" idx="0"/>
            </p:cNvCxnSpPr>
            <p:nvPr/>
          </p:nvCxnSpPr>
          <p:spPr>
            <a:xfrm>
              <a:off x="1217" y="326"/>
              <a:ext cx="235" cy="744"/>
            </a:xfrm>
            <a:prstGeom prst="straightConnector1">
              <a:avLst/>
            </a:prstGeom>
            <a:ln w="57150" cap="flat" cmpd="sng">
              <a:solidFill>
                <a:srgbClr val="FF66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7360" name="直接箭头连接符 57359"/>
            <p:cNvCxnSpPr>
              <a:stCxn id="57352" idx="3"/>
              <a:endCxn id="57354" idx="7"/>
            </p:cNvCxnSpPr>
            <p:nvPr/>
          </p:nvCxnSpPr>
          <p:spPr>
            <a:xfrm flipH="1">
              <a:off x="536" y="1414"/>
              <a:ext cx="197" cy="254"/>
            </a:xfrm>
            <a:prstGeom prst="straightConnector1">
              <a:avLst/>
            </a:prstGeom>
            <a:ln w="57150" cap="flat" cmpd="sng">
              <a:solidFill>
                <a:srgbClr val="FF66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57361" name="直接箭头连接符 57360"/>
            <p:cNvCxnSpPr>
              <a:stCxn id="57353" idx="3"/>
              <a:endCxn id="57354" idx="6"/>
            </p:cNvCxnSpPr>
            <p:nvPr/>
          </p:nvCxnSpPr>
          <p:spPr>
            <a:xfrm flipH="1">
              <a:off x="607" y="1414"/>
              <a:ext cx="716" cy="400"/>
            </a:xfrm>
            <a:prstGeom prst="straightConnector1">
              <a:avLst/>
            </a:prstGeom>
            <a:ln w="57150" cap="flat" cmpd="sng">
              <a:solidFill>
                <a:srgbClr val="FF66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57362" name="文本框 57361"/>
            <p:cNvSpPr txBox="1"/>
            <p:nvPr/>
          </p:nvSpPr>
          <p:spPr>
            <a:xfrm>
              <a:off x="90" y="2046"/>
              <a:ext cx="1588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2" charset="0"/>
                  <a:ea typeface="黑体" panose="02010609060101010101" pitchFamily="1" charset="-122"/>
                </a:rPr>
                <a:t>         </a:t>
              </a:r>
              <a:r>
                <a:rPr lang="zh-CN" altLang="en-US" sz="2400" b="1">
                  <a:latin typeface="Times New Roman" panose="02020603050405020304" pitchFamily="2" charset="0"/>
                  <a:ea typeface="黑体" panose="02010609060101010101" pitchFamily="1" charset="-122"/>
                </a:rPr>
                <a:t>前驱图</a:t>
              </a:r>
              <a:endParaRPr lang="zh-CN" altLang="en-US" sz="2400" b="1"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57363" name="组合 57362"/>
          <p:cNvGrpSpPr/>
          <p:nvPr/>
        </p:nvGrpSpPr>
        <p:grpSpPr>
          <a:xfrm>
            <a:off x="207963" y="2032000"/>
            <a:ext cx="1906587" cy="2473325"/>
            <a:chOff x="0" y="0"/>
            <a:chExt cx="1201" cy="1558"/>
          </a:xfrm>
        </p:grpSpPr>
        <p:sp>
          <p:nvSpPr>
            <p:cNvPr id="57364" name="文本框 57363"/>
            <p:cNvSpPr txBox="1"/>
            <p:nvPr/>
          </p:nvSpPr>
          <p:spPr>
            <a:xfrm>
              <a:off x="1065" y="240"/>
              <a:ext cx="136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2" charset="0"/>
                  <a:ea typeface="黑体" panose="02010609060101010101" pitchFamily="1" charset="-122"/>
                </a:rPr>
                <a:t>b</a:t>
              </a:r>
              <a:endParaRPr lang="en-US" altLang="zh-CN" sz="2400" b="1"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57365" name="文本框 57364"/>
            <p:cNvSpPr txBox="1"/>
            <p:nvPr/>
          </p:nvSpPr>
          <p:spPr>
            <a:xfrm>
              <a:off x="697" y="0"/>
              <a:ext cx="136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2" charset="0"/>
                  <a:ea typeface="黑体" panose="02010609060101010101" pitchFamily="1" charset="-122"/>
                </a:rPr>
                <a:t>a</a:t>
              </a:r>
              <a:endParaRPr lang="en-US" altLang="zh-CN" sz="2400" b="1"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57366" name="文本框 57365"/>
            <p:cNvSpPr txBox="1"/>
            <p:nvPr/>
          </p:nvSpPr>
          <p:spPr>
            <a:xfrm>
              <a:off x="152" y="507"/>
              <a:ext cx="136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2" charset="0"/>
                  <a:ea typeface="黑体" panose="02010609060101010101" pitchFamily="1" charset="-122"/>
                </a:rPr>
                <a:t>c</a:t>
              </a:r>
              <a:endParaRPr lang="en-US" altLang="zh-CN" sz="2400" b="1"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57367" name="文本框 57366"/>
            <p:cNvSpPr txBox="1"/>
            <p:nvPr/>
          </p:nvSpPr>
          <p:spPr>
            <a:xfrm>
              <a:off x="691" y="539"/>
              <a:ext cx="136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2" charset="0"/>
                  <a:ea typeface="黑体" panose="02010609060101010101" pitchFamily="1" charset="-122"/>
                </a:rPr>
                <a:t>d</a:t>
              </a:r>
              <a:endParaRPr lang="en-US" altLang="zh-CN" sz="2400" b="1"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57368" name="文本框 57367"/>
            <p:cNvSpPr txBox="1"/>
            <p:nvPr/>
          </p:nvSpPr>
          <p:spPr>
            <a:xfrm>
              <a:off x="0" y="1251"/>
              <a:ext cx="136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2" charset="0"/>
                  <a:ea typeface="黑体" panose="02010609060101010101" pitchFamily="1" charset="-122"/>
                </a:rPr>
                <a:t>f</a:t>
              </a:r>
              <a:endParaRPr lang="en-US" altLang="zh-CN" sz="2400" b="1"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57369" name="文本框 57368"/>
            <p:cNvSpPr txBox="1"/>
            <p:nvPr/>
          </p:nvSpPr>
          <p:spPr>
            <a:xfrm>
              <a:off x="462" y="1099"/>
              <a:ext cx="136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2" charset="0"/>
                  <a:ea typeface="黑体" panose="02010609060101010101" pitchFamily="1" charset="-122"/>
                </a:rPr>
                <a:t>g</a:t>
              </a:r>
              <a:endParaRPr lang="en-US" altLang="zh-CN" sz="2400" b="1"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57370" name="文本框 57369"/>
            <p:cNvSpPr txBox="1"/>
            <p:nvPr/>
          </p:nvSpPr>
          <p:spPr>
            <a:xfrm>
              <a:off x="974" y="1328"/>
              <a:ext cx="136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2" charset="0"/>
                  <a:ea typeface="黑体" panose="02010609060101010101" pitchFamily="1" charset="-122"/>
                </a:rPr>
                <a:t>e</a:t>
              </a:r>
              <a:endParaRPr lang="en-US" altLang="zh-CN" sz="2400" b="1"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57371" name="文本框 57370"/>
          <p:cNvSpPr txBox="1"/>
          <p:nvPr/>
        </p:nvSpPr>
        <p:spPr>
          <a:xfrm>
            <a:off x="3635375" y="1700213"/>
            <a:ext cx="5256213" cy="8540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解决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r>
              <a:rPr lang="zh-CN" altLang="en-US" sz="2800" b="1">
                <a:solidFill>
                  <a:srgbClr val="66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每个前驱关系设置信号量，前趋图上的边，初值为</a:t>
            </a:r>
            <a:r>
              <a:rPr lang="en-US" altLang="zh-CN" sz="2800" b="1">
                <a:solidFill>
                  <a:srgbClr val="66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0</a:t>
            </a:r>
            <a:endParaRPr lang="en-US" altLang="zh-CN" sz="2800" b="1">
              <a:solidFill>
                <a:srgbClr val="66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57372" name="文本框 57371"/>
          <p:cNvSpPr txBox="1"/>
          <p:nvPr/>
        </p:nvSpPr>
        <p:spPr>
          <a:xfrm>
            <a:off x="2398713" y="2713038"/>
            <a:ext cx="6350000" cy="40163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Var a,b,c,d,e,f,g: semaphore:=0,0,0,0,0,0,0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begin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  parbegin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     begin S1; signal(a); signal(b); end;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     begin wait(a); S2; signal(c); signal(d); end;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     begin wait(b); S3; signal(e); end;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     begin wait(c); S4; signal(f); end;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     begin wait(d); S5; signal(g); end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     begin wait(e); wait(f); wait(g); end;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  parend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end</a:t>
            </a:r>
            <a:endParaRPr lang="en-US" altLang="zh-CN" sz="2400" b="1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57373" name="矩形 57372"/>
          <p:cNvSpPr/>
          <p:nvPr/>
        </p:nvSpPr>
        <p:spPr>
          <a:xfrm>
            <a:off x="2987675" y="3860800"/>
            <a:ext cx="5761038" cy="2232025"/>
          </a:xfrm>
          <a:prstGeom prst="rect">
            <a:avLst/>
          </a:prstGeom>
          <a:noFill/>
          <a:ln w="57150" cap="flat" cmpd="sng">
            <a:solidFill>
              <a:srgbClr val="00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374" name="文本框 57373"/>
          <p:cNvSpPr txBox="1"/>
          <p:nvPr/>
        </p:nvSpPr>
        <p:spPr>
          <a:xfrm>
            <a:off x="5500370" y="0"/>
            <a:ext cx="835025" cy="42703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5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5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5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  <p:bldP spid="57371" grpId="0"/>
      <p:bldP spid="5737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标题 5836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经典同步问题</a:t>
            </a:r>
            <a:endParaRPr lang="zh-CN" altLang="en-US" dirty="0"/>
          </a:p>
        </p:txBody>
      </p:sp>
      <p:sp>
        <p:nvSpPr>
          <p:cNvPr id="58371" name="文本占位符 58370"/>
          <p:cNvSpPr>
            <a:spLocks noGrp="1"/>
          </p:cNvSpPr>
          <p:nvPr>
            <p:ph type="body" idx="1"/>
          </p:nvPr>
        </p:nvSpPr>
        <p:spPr>
          <a:xfrm>
            <a:off x="460375" y="942975"/>
            <a:ext cx="8229600" cy="4956175"/>
          </a:xfrm>
        </p:spPr>
        <p:txBody>
          <a:bodyPr/>
          <a:p>
            <a:pPr>
              <a:lnSpc>
                <a:spcPct val="140000"/>
              </a:lnSpc>
            </a:pPr>
            <a:r>
              <a:rPr lang="zh-CN" altLang="en-US" dirty="0"/>
              <a:t>生产者－消费者问题（有限缓冲问题）</a:t>
            </a:r>
            <a:endParaRPr lang="zh-CN" altLang="en-US" dirty="0"/>
          </a:p>
          <a:p>
            <a:pPr lvl="1">
              <a:lnSpc>
                <a:spcPct val="140000"/>
              </a:lnSpc>
            </a:pPr>
            <a:r>
              <a:rPr lang="zh-CN" altLang="en-US" b="0" dirty="0">
                <a:solidFill>
                  <a:srgbClr val="9933FF"/>
                </a:solidFill>
                <a:ea typeface="黑体" panose="02010609060101010101" pitchFamily="1" charset="-122"/>
              </a:rPr>
              <a:t> 用于进程通信 (消息传递通信)</a:t>
            </a:r>
            <a:endParaRPr lang="zh-CN" altLang="en-US" b="0" dirty="0">
              <a:solidFill>
                <a:srgbClr val="9933FF"/>
              </a:solidFill>
              <a:ea typeface="黑体" panose="02010609060101010101" pitchFamily="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/>
              <a:t>读者－写者问题</a:t>
            </a:r>
            <a:endParaRPr lang="zh-CN" altLang="en-US" dirty="0"/>
          </a:p>
          <a:p>
            <a:pPr lvl="1">
              <a:lnSpc>
                <a:spcPct val="14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9933FF"/>
                </a:solidFill>
                <a:sym typeface="Arial" panose="020B0604020202020204" pitchFamily="34" charset="0"/>
              </a:rPr>
              <a:t>用于进程通信 (读写共享数据)</a:t>
            </a:r>
            <a:endParaRPr lang="zh-CN" altLang="en-US" sz="2400" b="0" dirty="0">
              <a:solidFill>
                <a:srgbClr val="9933FF"/>
              </a:solidFill>
              <a:ea typeface="黑体" panose="02010609060101010101" pitchFamily="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/>
              <a:t>哲学家进餐问题</a:t>
            </a:r>
            <a:endParaRPr lang="zh-CN" altLang="en-US" dirty="0"/>
          </a:p>
          <a:p>
            <a:pPr lvl="1">
              <a:lnSpc>
                <a:spcPct val="140000"/>
              </a:lnSpc>
            </a:pPr>
            <a:r>
              <a:rPr lang="zh-CN" altLang="en-US" b="0" dirty="0">
                <a:solidFill>
                  <a:srgbClr val="9933FF"/>
                </a:solidFill>
                <a:ea typeface="黑体" panose="02010609060101010101" pitchFamily="1" charset="-122"/>
              </a:rPr>
              <a:t>用于防死锁的多资源争夺</a:t>
            </a:r>
            <a:endParaRPr lang="zh-CN" altLang="en-US" b="0" dirty="0">
              <a:solidFill>
                <a:srgbClr val="9933FF"/>
              </a:solidFill>
              <a:ea typeface="黑体" panose="02010609060101010101" pitchFamily="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800" b="0" dirty="0">
                <a:ea typeface="黑体" panose="02010609060101010101" pitchFamily="1" charset="-122"/>
              </a:rPr>
              <a:t>爱睡觉的理发师问题</a:t>
            </a:r>
            <a:endParaRPr lang="zh-CN" altLang="en-US" sz="2800" b="0" dirty="0">
              <a:ea typeface="黑体" panose="02010609060101010101" pitchFamily="1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b="0" dirty="0">
                <a:solidFill>
                  <a:srgbClr val="9933FF"/>
                </a:solidFill>
                <a:ea typeface="黑体" panose="02010609060101010101" pitchFamily="1" charset="-122"/>
              </a:rPr>
              <a:t>用于I/O或外设管理(如打印调度)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标题 59393"/>
          <p:cNvSpPr>
            <a:spLocks noGrp="1"/>
          </p:cNvSpPr>
          <p:nvPr>
            <p:ph type="title"/>
          </p:nvPr>
        </p:nvSpPr>
        <p:spPr>
          <a:xfrm>
            <a:off x="600075" y="0"/>
            <a:ext cx="8229600" cy="1143000"/>
          </a:xfrm>
        </p:spPr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4</a:t>
            </a:r>
            <a:r>
              <a:rPr lang="zh-CN" altLang="en-US" dirty="0"/>
              <a:t>.2  生产者/消费者问题</a:t>
            </a:r>
            <a:endParaRPr lang="zh-CN" altLang="en-US" dirty="0"/>
          </a:p>
        </p:txBody>
      </p:sp>
      <p:sp>
        <p:nvSpPr>
          <p:cNvPr id="59395" name="文本框 59394"/>
          <p:cNvSpPr txBox="1"/>
          <p:nvPr/>
        </p:nvSpPr>
        <p:spPr>
          <a:xfrm>
            <a:off x="404813" y="1204913"/>
            <a:ext cx="8424862" cy="473456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一群/一个生产者生产产品，一群/一个消费者消费产品，有一个缓冲区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  <a:sym typeface="Arial" panose="020B0604020202020204" pitchFamily="34" charset="0"/>
              </a:rPr>
              <a:t>(</a:t>
            </a:r>
            <a:r>
              <a:rPr lang="zh-CN" altLang="en-US" sz="2800" b="1" dirty="0">
                <a:solidFill>
                  <a:srgbClr val="CC00FF"/>
                </a:solidFill>
                <a:latin typeface="Arial" panose="020B0604020202020204" pitchFamily="34" charset="0"/>
                <a:ea typeface="黑体" panose="02010609060101010101" pitchFamily="1" charset="-122"/>
                <a:sym typeface="Arial" panose="020B0604020202020204" pitchFamily="34" charset="0"/>
              </a:rPr>
              <a:t>单缓冲，无限多缓冲，有限多缓冲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  <a:sym typeface="Arial" panose="020B0604020202020204" pitchFamily="34" charset="0"/>
              </a:rPr>
              <a:t>)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，生产者将生产的产品放入一个缓冲槽，消费者从一个缓冲槽中取出产品消费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所有生产者和消费者进程按</a:t>
            </a:r>
            <a:r>
              <a:rPr lang="zh-CN" altLang="en-US" sz="2800" b="1" dirty="0">
                <a:solidFill>
                  <a:srgbClr val="CC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异步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方式运行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  <a:sym typeface="Arial" panose="020B0604020202020204" pitchFamily="34" charset="0"/>
              </a:rPr>
              <a:t>某时刻生产者和消费者只有一个使用缓冲区(</a:t>
            </a:r>
            <a:r>
              <a:rPr lang="zh-CN" altLang="en-US" sz="2800" b="1" dirty="0">
                <a:solidFill>
                  <a:srgbClr val="CC00FF"/>
                </a:solidFill>
                <a:latin typeface="Arial" panose="020B0604020202020204" pitchFamily="34" charset="0"/>
                <a:ea typeface="黑体" panose="02010609060101010101" pitchFamily="1" charset="-122"/>
                <a:sym typeface="Arial" panose="020B0604020202020204" pitchFamily="34" charset="0"/>
              </a:rPr>
              <a:t>互斥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  <a:sym typeface="Arial" panose="020B0604020202020204" pitchFamily="34" charset="0"/>
              </a:rPr>
              <a:t>)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  <a:sym typeface="Arial" panose="020B0604020202020204" pitchFamily="34" charset="0"/>
            </a:endParaRPr>
          </a:p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生产者和消费者必须保持</a:t>
            </a:r>
            <a:r>
              <a:rPr lang="zh-CN" altLang="en-US" sz="2800" b="1" dirty="0">
                <a:solidFill>
                  <a:srgbClr val="CC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同步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：缓冲区满生产者不能放，缓冲区空消费者不能取  (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满不放，空不取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59396" name="文本框 59395"/>
          <p:cNvSpPr txBox="1"/>
          <p:nvPr/>
        </p:nvSpPr>
        <p:spPr>
          <a:xfrm>
            <a:off x="8308975" y="715963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138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charRg st="0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395">
                                            <p:txEl>
                                              <p:charRg st="0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395">
                                            <p:txEl>
                                              <p:charRg st="0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charRg st="8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395">
                                            <p:txEl>
                                              <p:charRg st="8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395">
                                            <p:txEl>
                                              <p:charRg st="8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charRg st="105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395">
                                            <p:txEl>
                                              <p:charRg st="105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395">
                                            <p:txEl>
                                              <p:charRg st="105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charRg st="130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395">
                                            <p:txEl>
                                              <p:charRg st="130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395">
                                            <p:txEl>
                                              <p:charRg st="130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标题 6041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 anchor="ctr"/>
          <a:p>
            <a:r>
              <a:rPr lang="zh-CN" altLang="en-US" dirty="0"/>
              <a:t>无限多缓冲的生产者消费者问题</a:t>
            </a:r>
            <a:endParaRPr lang="zh-CN" altLang="en-US" dirty="0"/>
          </a:p>
        </p:txBody>
      </p:sp>
      <p:pic>
        <p:nvPicPr>
          <p:cNvPr id="60419" name="内容占位符 60418" descr="5.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995" y="1412558"/>
            <a:ext cx="7885113" cy="4618037"/>
          </a:xfrm>
        </p:spPr>
      </p:pic>
      <p:sp>
        <p:nvSpPr>
          <p:cNvPr id="60420" name="文本框 60419"/>
          <p:cNvSpPr txBox="1"/>
          <p:nvPr/>
        </p:nvSpPr>
        <p:spPr>
          <a:xfrm>
            <a:off x="5332413" y="3997325"/>
            <a:ext cx="15446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l" eaLnBrk="1" latinLnBrk="0" hangingPunct="1"/>
            <a:r>
              <a:rPr lang="zh-CN" altLang="en-US" sz="2400" b="1" dirty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放指针</a:t>
            </a:r>
            <a:endParaRPr lang="zh-CN" altLang="en-US" sz="2400" b="1" dirty="0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60421" name="文本框 60420"/>
          <p:cNvSpPr txBox="1"/>
          <p:nvPr/>
        </p:nvSpPr>
        <p:spPr>
          <a:xfrm>
            <a:off x="2627313" y="4124325"/>
            <a:ext cx="1544637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400" b="1" dirty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取指针</a:t>
            </a:r>
            <a:endParaRPr lang="zh-CN" altLang="en-US" sz="2400" b="1" dirty="0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60422" name="文本框 60421"/>
          <p:cNvSpPr txBox="1"/>
          <p:nvPr/>
        </p:nvSpPr>
        <p:spPr>
          <a:xfrm>
            <a:off x="5940425" y="2701925"/>
            <a:ext cx="2809875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缓冲区用数组实现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60423" name="矩形 60422"/>
          <p:cNvSpPr/>
          <p:nvPr/>
        </p:nvSpPr>
        <p:spPr>
          <a:xfrm>
            <a:off x="6715125" y="3366135"/>
            <a:ext cx="1475105" cy="1407795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0" tIns="0" rIns="0" bIns="0" anchor="t">
            <a:spAutoFit/>
          </a:bodyPr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放：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append()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b</a:t>
            </a:r>
            <a:r>
              <a:rPr lang="en-US" altLang="zh-CN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[</a:t>
            </a:r>
            <a:r>
              <a:rPr lang="zh-CN" altLang="en-US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in</a:t>
            </a:r>
            <a:r>
              <a:rPr lang="en-US" altLang="zh-CN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]</a:t>
            </a:r>
            <a:r>
              <a:rPr lang="zh-CN" altLang="en-US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=v;</a:t>
            </a:r>
            <a:endParaRPr lang="zh-CN" altLang="en-US" sz="2400" b="1" dirty="0">
              <a:solidFill>
                <a:srgbClr val="CC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in</a:t>
            </a:r>
            <a:r>
              <a:rPr lang="en-US" altLang="zh-CN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++</a:t>
            </a:r>
            <a:r>
              <a:rPr lang="zh-CN" altLang="en-US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;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4" name="矩形 60423"/>
          <p:cNvSpPr/>
          <p:nvPr/>
        </p:nvSpPr>
        <p:spPr>
          <a:xfrm>
            <a:off x="457200" y="3159125"/>
            <a:ext cx="1840865" cy="14077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取：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take()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w=b</a:t>
            </a:r>
            <a:r>
              <a:rPr lang="en-US" altLang="zh-CN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[</a:t>
            </a:r>
            <a:r>
              <a:rPr lang="zh-CN" altLang="en-US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out</a:t>
            </a:r>
            <a:r>
              <a:rPr lang="en-US" altLang="zh-CN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]</a:t>
            </a:r>
            <a:r>
              <a:rPr lang="zh-CN" altLang="en-US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;</a:t>
            </a:r>
            <a:endParaRPr lang="zh-CN" altLang="en-US" sz="2400" b="1" dirty="0">
              <a:solidFill>
                <a:srgbClr val="CC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out</a:t>
            </a:r>
            <a:r>
              <a:rPr lang="en-US" altLang="zh-CN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++</a:t>
            </a:r>
            <a:r>
              <a:rPr lang="zh-CN" altLang="en-US" sz="24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;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396" name="文本框 59395"/>
          <p:cNvSpPr txBox="1"/>
          <p:nvPr/>
        </p:nvSpPr>
        <p:spPr>
          <a:xfrm>
            <a:off x="8162925" y="1220788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138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标题 614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 anchor="ctr"/>
          <a:p>
            <a:r>
              <a:rPr lang="zh-CN" altLang="en-US" dirty="0"/>
              <a:t>无限多缓冲的生产者消费者问题</a:t>
            </a:r>
            <a:endParaRPr lang="zh-CN" altLang="en-US" dirty="0"/>
          </a:p>
        </p:txBody>
      </p:sp>
      <p:sp>
        <p:nvSpPr>
          <p:cNvPr id="61443" name="文本占位符 61442"/>
          <p:cNvSpPr>
            <a:spLocks noGrp="1"/>
          </p:cNvSpPr>
          <p:nvPr>
            <p:ph type="body" idx="1"/>
          </p:nvPr>
        </p:nvSpPr>
        <p:spPr>
          <a:xfrm>
            <a:off x="546735" y="1417955"/>
            <a:ext cx="2962275" cy="4525963"/>
          </a:xfrm>
        </p:spPr>
        <p:txBody>
          <a:bodyPr/>
          <a:p>
            <a:pPr>
              <a:lnSpc>
                <a:spcPct val="70000"/>
              </a:lnSpc>
              <a:buNone/>
            </a:pPr>
            <a:r>
              <a:rPr lang="zh-CN" altLang="en-US" dirty="0">
                <a:solidFill>
                  <a:srgbClr val="FF0066"/>
                </a:solidFill>
              </a:rPr>
              <a:t>produce:</a:t>
            </a:r>
            <a:endParaRPr lang="zh-CN" altLang="en-US" dirty="0">
              <a:solidFill>
                <a:srgbClr val="FF0066"/>
              </a:solidFill>
            </a:endParaRPr>
          </a:p>
          <a:p>
            <a:pPr>
              <a:lnSpc>
                <a:spcPct val="70000"/>
              </a:lnSpc>
              <a:buNone/>
            </a:pPr>
            <a:r>
              <a:rPr lang="zh-CN" altLang="en-US" dirty="0"/>
              <a:t>while (true) {</a:t>
            </a:r>
            <a:endParaRPr lang="zh-CN" altLang="en-US" dirty="0"/>
          </a:p>
          <a:p>
            <a:pPr>
              <a:lnSpc>
                <a:spcPct val="70000"/>
              </a:lnSpc>
              <a:buNone/>
            </a:pPr>
            <a:r>
              <a:rPr lang="zh-CN" altLang="en-US" dirty="0"/>
              <a:t>    /*生产v*/;</a:t>
            </a:r>
            <a:endParaRPr lang="zh-CN" altLang="en-US" dirty="0"/>
          </a:p>
          <a:p>
            <a:pPr>
              <a:lnSpc>
                <a:spcPct val="70000"/>
              </a:lnSpc>
              <a:buNone/>
            </a:pPr>
            <a:r>
              <a:rPr lang="zh-CN" altLang="en-US" dirty="0"/>
              <a:t>   b[in]=v;</a:t>
            </a:r>
            <a:endParaRPr lang="zh-CN" altLang="en-US" dirty="0"/>
          </a:p>
          <a:p>
            <a:pPr>
              <a:lnSpc>
                <a:spcPct val="70000"/>
              </a:lnSpc>
              <a:buNone/>
            </a:pPr>
            <a:r>
              <a:rPr lang="zh-CN" altLang="en-US" dirty="0"/>
              <a:t>   in++;</a:t>
            </a:r>
            <a:endParaRPr lang="zh-CN" altLang="en-US" dirty="0"/>
          </a:p>
          <a:p>
            <a:pPr>
              <a:lnSpc>
                <a:spcPct val="70000"/>
              </a:lnSpc>
              <a:buNone/>
            </a:pPr>
            <a:r>
              <a:rPr lang="zh-CN" altLang="en-US" dirty="0"/>
              <a:t>}</a:t>
            </a:r>
            <a:endParaRPr lang="zh-CN" altLang="en-US" dirty="0"/>
          </a:p>
        </p:txBody>
      </p:sp>
      <p:sp>
        <p:nvSpPr>
          <p:cNvPr id="61444" name="矩形 61443"/>
          <p:cNvSpPr>
            <a:spLocks noGrp="1"/>
          </p:cNvSpPr>
          <p:nvPr/>
        </p:nvSpPr>
        <p:spPr>
          <a:xfrm>
            <a:off x="5154295" y="1355725"/>
            <a:ext cx="3900170" cy="36550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80000"/>
              </a:lnSpc>
              <a:buNone/>
            </a:pPr>
            <a:r>
              <a:rPr lang="zh-CN" altLang="en-US" sz="2800" dirty="0">
                <a:solidFill>
                  <a:srgbClr val="FF0066"/>
                </a:solidFill>
              </a:rPr>
              <a:t>consumer:</a:t>
            </a:r>
            <a:endParaRPr lang="zh-CN" altLang="en-US" sz="2800" dirty="0">
              <a:solidFill>
                <a:srgbClr val="FF0066"/>
              </a:solidFill>
            </a:endParaRPr>
          </a:p>
          <a:p>
            <a:pPr lvl="0">
              <a:lnSpc>
                <a:spcPct val="80000"/>
              </a:lnSpc>
              <a:buNone/>
            </a:pPr>
            <a:r>
              <a:rPr lang="zh-CN" altLang="en-US" sz="2800" dirty="0"/>
              <a:t>while (true) {</a:t>
            </a:r>
            <a:endParaRPr lang="zh-CN" altLang="en-US" sz="2800" dirty="0"/>
          </a:p>
          <a:p>
            <a:pPr lvl="0">
              <a:lnSpc>
                <a:spcPct val="80000"/>
              </a:lnSpc>
              <a:buNone/>
            </a:pPr>
            <a:r>
              <a:rPr lang="zh-CN" altLang="en-US" sz="2800" dirty="0"/>
              <a:t>    while(in&lt;=out)</a:t>
            </a:r>
            <a:endParaRPr lang="zh-CN" altLang="en-US" sz="2800" dirty="0"/>
          </a:p>
          <a:p>
            <a:pPr lvl="0">
              <a:lnSpc>
                <a:spcPct val="80000"/>
              </a:lnSpc>
              <a:buNone/>
            </a:pPr>
            <a:r>
              <a:rPr lang="zh-CN" altLang="en-US" sz="2800" dirty="0"/>
              <a:t>           /*不做事*/;  </a:t>
            </a:r>
            <a:endParaRPr lang="zh-CN" altLang="en-US" sz="2800" dirty="0"/>
          </a:p>
          <a:p>
            <a:pPr lvl="0">
              <a:lnSpc>
                <a:spcPct val="80000"/>
              </a:lnSpc>
              <a:buNone/>
            </a:pPr>
            <a:r>
              <a:rPr lang="zh-CN" altLang="en-US" sz="2800" dirty="0"/>
              <a:t>    w=b[out];</a:t>
            </a:r>
            <a:endParaRPr lang="zh-CN" altLang="en-US" sz="2800" dirty="0"/>
          </a:p>
          <a:p>
            <a:pPr lvl="0">
              <a:lnSpc>
                <a:spcPct val="80000"/>
              </a:lnSpc>
              <a:buNone/>
            </a:pPr>
            <a:r>
              <a:rPr lang="zh-CN" altLang="en-US" sz="2800" dirty="0"/>
              <a:t>    out++;</a:t>
            </a:r>
            <a:endParaRPr lang="zh-CN" altLang="en-US" sz="2800" dirty="0"/>
          </a:p>
          <a:p>
            <a:pPr lvl="0">
              <a:lnSpc>
                <a:spcPct val="80000"/>
              </a:lnSpc>
              <a:buNone/>
            </a:pPr>
            <a:r>
              <a:rPr lang="zh-CN" altLang="en-US" sz="2800" dirty="0"/>
              <a:t>    /*消费*/;</a:t>
            </a:r>
            <a:endParaRPr lang="zh-CN" altLang="en-US" sz="2800" dirty="0"/>
          </a:p>
          <a:p>
            <a:pPr lvl="0">
              <a:lnSpc>
                <a:spcPct val="80000"/>
              </a:lnSpc>
              <a:buNone/>
            </a:pPr>
            <a:r>
              <a:rPr lang="zh-CN" altLang="en-US" sz="2800" dirty="0"/>
              <a:t>}</a:t>
            </a:r>
            <a:endParaRPr lang="zh-CN" altLang="en-US" sz="2800" dirty="0"/>
          </a:p>
        </p:txBody>
      </p:sp>
      <p:sp>
        <p:nvSpPr>
          <p:cNvPr id="61445" name="文本框 61444"/>
          <p:cNvSpPr txBox="1"/>
          <p:nvPr/>
        </p:nvSpPr>
        <p:spPr>
          <a:xfrm>
            <a:off x="0" y="5086350"/>
            <a:ext cx="7726680" cy="15163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>
              <a:lnSpc>
                <a:spcPct val="130000"/>
              </a:lnSpc>
            </a:pPr>
            <a:r>
              <a:rPr lang="zh-CN" altLang="en-US" sz="2400" b="1" dirty="0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【问题】</a:t>
            </a: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并发时带来什么问题？原因？解决方法？</a:t>
            </a:r>
            <a:endParaRPr lang="zh-CN" altLang="en-US" sz="24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l" eaLnBrk="1" latinLnBrk="0" hangingPunct="1">
              <a:lnSpc>
                <a:spcPct val="13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  <a:sym typeface="宋体" panose="02010600030101010101" pitchFamily="2" charset="-122"/>
              </a:rPr>
              <a:t>①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没有互斥使用in、out和缓冲区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l" eaLnBrk="1" latinLnBrk="0" hangingPunct="1">
              <a:lnSpc>
                <a:spcPct val="13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  <a:sym typeface="宋体" panose="02010600030101010101" pitchFamily="2" charset="-122"/>
              </a:rPr>
              <a:t>②“空不取”使用了忙等待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  <a:sym typeface="宋体" panose="02010600030101010101" pitchFamily="2" charset="-122"/>
            </a:endParaRPr>
          </a:p>
        </p:txBody>
      </p:sp>
      <p:sp>
        <p:nvSpPr>
          <p:cNvPr id="59396" name="文本框 59395"/>
          <p:cNvSpPr txBox="1"/>
          <p:nvPr/>
        </p:nvSpPr>
        <p:spPr>
          <a:xfrm>
            <a:off x="8162925" y="1220788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138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3335" y="5716905"/>
            <a:ext cx="34391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FF0066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使用二元信号量解决</a:t>
            </a:r>
            <a:endParaRPr lang="zh-CN" altLang="en-US" sz="2400" b="1">
              <a:solidFill>
                <a:srgbClr val="FF0066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标题 62465"/>
          <p:cNvSpPr>
            <a:spLocks noGrp="1"/>
          </p:cNvSpPr>
          <p:nvPr>
            <p:ph type="title"/>
          </p:nvPr>
        </p:nvSpPr>
        <p:spPr/>
        <p:txBody>
          <a:bodyPr anchor="ctr"/>
          <a:p/>
        </p:txBody>
      </p:sp>
      <p:pic>
        <p:nvPicPr>
          <p:cNvPr id="62467" name="内容占位符 62466" descr="5.9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0" y="0"/>
            <a:ext cx="6232525" cy="6859588"/>
          </a:xfrm>
        </p:spPr>
      </p:pic>
      <p:sp>
        <p:nvSpPr>
          <p:cNvPr id="62468" name="箭头 502"/>
          <p:cNvSpPr/>
          <p:nvPr/>
        </p:nvSpPr>
        <p:spPr>
          <a:xfrm>
            <a:off x="1692275" y="6524625"/>
            <a:ext cx="1152525" cy="1588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2469" name="箭头 502"/>
          <p:cNvSpPr/>
          <p:nvPr/>
        </p:nvSpPr>
        <p:spPr>
          <a:xfrm>
            <a:off x="2051050" y="6811963"/>
            <a:ext cx="1152525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2470" name="文本框 62469"/>
          <p:cNvSpPr txBox="1"/>
          <p:nvPr/>
        </p:nvSpPr>
        <p:spPr>
          <a:xfrm>
            <a:off x="2052638" y="5302250"/>
            <a:ext cx="663416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400" b="1" dirty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n：缓冲区中数据项的个数 （满缓冲区个数）</a:t>
            </a:r>
            <a:endParaRPr lang="zh-CN" altLang="en-US" sz="2400" b="1" dirty="0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62471" name="文本框 62470"/>
          <p:cNvSpPr txBox="1"/>
          <p:nvPr/>
        </p:nvSpPr>
        <p:spPr>
          <a:xfrm>
            <a:off x="2371725" y="595313"/>
            <a:ext cx="6772275" cy="8223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400" b="1" dirty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s：互斥 s=1 （n的修改，缓冲区互斥使用）</a:t>
            </a:r>
            <a:endParaRPr lang="zh-CN" altLang="en-US" sz="2400" b="1" dirty="0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algn="l" eaLnBrk="1" latinLnBrk="0" hangingPunct="1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400" b="1" dirty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  <a:sym typeface="Arial" panose="020B0604020202020204" pitchFamily="34" charset="0"/>
              </a:rPr>
              <a:t>delay：空不取，初始无数据项不能取 delay＝0</a:t>
            </a:r>
            <a:endParaRPr lang="zh-CN" altLang="en-US" sz="2400" b="1" dirty="0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1" charset="-122"/>
              <a:sym typeface="Arial" panose="020B0604020202020204" pitchFamily="34" charset="0"/>
            </a:endParaRPr>
          </a:p>
        </p:txBody>
      </p:sp>
      <p:sp>
        <p:nvSpPr>
          <p:cNvPr id="62472" name="矩形 62471"/>
          <p:cNvSpPr/>
          <p:nvPr/>
        </p:nvSpPr>
        <p:spPr>
          <a:xfrm>
            <a:off x="1692275" y="1479550"/>
            <a:ext cx="3311525" cy="1074738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2473" name="矩形 62472"/>
          <p:cNvSpPr/>
          <p:nvPr/>
        </p:nvSpPr>
        <p:spPr>
          <a:xfrm>
            <a:off x="1692275" y="3606800"/>
            <a:ext cx="3313113" cy="758825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2474" name="箭头 502"/>
          <p:cNvSpPr/>
          <p:nvPr/>
        </p:nvSpPr>
        <p:spPr>
          <a:xfrm>
            <a:off x="1692275" y="2278063"/>
            <a:ext cx="3024188" cy="0"/>
          </a:xfrm>
          <a:prstGeom prst="line">
            <a:avLst/>
          </a:prstGeom>
          <a:ln w="508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5" name="箭头 502"/>
          <p:cNvSpPr/>
          <p:nvPr/>
        </p:nvSpPr>
        <p:spPr>
          <a:xfrm>
            <a:off x="1690688" y="4797425"/>
            <a:ext cx="3024187" cy="0"/>
          </a:xfrm>
          <a:prstGeom prst="line">
            <a:avLst/>
          </a:prstGeom>
          <a:ln w="508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6" name="文本框 62475"/>
          <p:cNvSpPr txBox="1"/>
          <p:nvPr/>
        </p:nvSpPr>
        <p:spPr>
          <a:xfrm>
            <a:off x="4716463" y="4365625"/>
            <a:ext cx="151606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空不取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7" name="文本框 62476"/>
          <p:cNvSpPr txBox="1"/>
          <p:nvPr/>
        </p:nvSpPr>
        <p:spPr>
          <a:xfrm>
            <a:off x="5003800" y="2097088"/>
            <a:ext cx="36830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有则可取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8" name="箭头 502"/>
          <p:cNvSpPr/>
          <p:nvPr/>
        </p:nvSpPr>
        <p:spPr>
          <a:xfrm>
            <a:off x="1116013" y="3438525"/>
            <a:ext cx="3024187" cy="0"/>
          </a:xfrm>
          <a:prstGeom prst="line">
            <a:avLst/>
          </a:prstGeom>
          <a:ln w="508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9" name="文本框 62478"/>
          <p:cNvSpPr txBox="1"/>
          <p:nvPr/>
        </p:nvSpPr>
        <p:spPr>
          <a:xfrm>
            <a:off x="4140200" y="3043238"/>
            <a:ext cx="2376488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algn="l" eaLnBrk="1" latinLnBrk="0" hangingPunct="1"/>
            <a:r>
              <a:rPr lang="zh-CN" altLang="en-US" sz="2400" b="1" dirty="0">
                <a:solidFill>
                  <a:srgbClr val="FF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初始：空不取</a:t>
            </a:r>
            <a:endParaRPr lang="zh-CN" altLang="en-US" sz="2400" b="1" dirty="0">
              <a:solidFill>
                <a:srgbClr val="FF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62480" name="文本框 62479"/>
          <p:cNvSpPr txBox="1"/>
          <p:nvPr/>
        </p:nvSpPr>
        <p:spPr>
          <a:xfrm>
            <a:off x="6355080" y="2626360"/>
            <a:ext cx="2788920" cy="23774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楷体" panose="02010609060101010101" pitchFamily="1" charset="-122"/>
              </a:rPr>
              <a:t>●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问题</a:t>
            </a: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：你觉得这个算法正确吗？</a:t>
            </a:r>
            <a:endParaRPr lang="zh-CN" altLang="en-US" sz="2400" b="1" dirty="0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华文宋体" panose="02010600040101010101" charset="-122"/>
              </a:rPr>
              <a:t>①是否能临界区互斥</a:t>
            </a:r>
            <a:endParaRPr lang="zh-CN" altLang="en-US" sz="2400" b="1" dirty="0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  <a:cs typeface="华文宋体" panose="02010600040101010101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宋体" panose="02010600030101010101" pitchFamily="2" charset="-122"/>
              </a:rPr>
              <a:t>②是否能空不取？</a:t>
            </a:r>
            <a:endParaRPr lang="zh-CN" altLang="en-US" sz="2400" b="1" dirty="0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  <a:cs typeface="宋体" panose="02010600030101010101" pitchFamily="2" charset="-122"/>
            </a:endParaRPr>
          </a:p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宋体" panose="02010600030101010101" pitchFamily="2" charset="-122"/>
              </a:rPr>
              <a:t>③问题到底出在哪儿</a:t>
            </a:r>
            <a:endParaRPr lang="zh-CN" altLang="en-US" sz="2400" b="1" dirty="0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  <a:cs typeface="宋体" panose="02010600030101010101" pitchFamily="2" charset="-122"/>
            </a:endParaRPr>
          </a:p>
        </p:txBody>
      </p:sp>
      <p:sp>
        <p:nvSpPr>
          <p:cNvPr id="62481" name="文本框 62480"/>
          <p:cNvSpPr txBox="1"/>
          <p:nvPr/>
        </p:nvSpPr>
        <p:spPr>
          <a:xfrm>
            <a:off x="3498850" y="1479550"/>
            <a:ext cx="1506538" cy="328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临界区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82" name="文本框 62481"/>
          <p:cNvSpPr txBox="1"/>
          <p:nvPr/>
        </p:nvSpPr>
        <p:spPr>
          <a:xfrm>
            <a:off x="3498850" y="3594100"/>
            <a:ext cx="1506538" cy="328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临界区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396" name="文本框 59395"/>
          <p:cNvSpPr txBox="1"/>
          <p:nvPr/>
        </p:nvSpPr>
        <p:spPr>
          <a:xfrm>
            <a:off x="8252460" y="1632903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138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0" grpId="0"/>
      <p:bldP spid="62481" grpId="0"/>
      <p:bldP spid="624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矩形 10241"/>
          <p:cNvSpPr>
            <a:spLocks noGrp="1"/>
          </p:cNvSpPr>
          <p:nvPr/>
        </p:nvSpPr>
        <p:spPr>
          <a:xfrm>
            <a:off x="468313" y="4762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  <a:defRPr sz="4400" b="1" u="none" kern="1200" baseline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</a:lstStyle>
          <a:p>
            <a:pPr lvl="0" algn="ctr"/>
            <a:endParaRPr>
              <a:solidFill>
                <a:srgbClr val="0000FF"/>
              </a:solidFill>
            </a:endParaRPr>
          </a:p>
        </p:txBody>
      </p:sp>
      <p:sp>
        <p:nvSpPr>
          <p:cNvPr id="10243" name="矩形 10242"/>
          <p:cNvSpPr/>
          <p:nvPr/>
        </p:nvSpPr>
        <p:spPr>
          <a:xfrm>
            <a:off x="1041400" y="1557338"/>
            <a:ext cx="7453313" cy="85344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● 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当进程并发执行时，由于资源共享和进程相互合作，并发进程之间存在两种制约关系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10244" name="文本框 10243"/>
          <p:cNvSpPr txBox="1"/>
          <p:nvPr/>
        </p:nvSpPr>
        <p:spPr>
          <a:xfrm>
            <a:off x="971550" y="2565400"/>
            <a:ext cx="7561263" cy="372872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66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①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同步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：源于进程合作（相互协调）</a:t>
            </a:r>
            <a:endParaRPr lang="zh-CN" altLang="en-US" sz="2800" b="1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  <a:spcAft>
                <a:spcPct val="25000"/>
              </a:spcAft>
            </a:pPr>
            <a:r>
              <a:rPr lang="zh-CN" altLang="en-US" sz="2800" b="1">
                <a:solidFill>
                  <a:srgbClr val="FF66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例如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，进程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通过单缓冲向进程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提供数据，缓冲区空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阻塞，缓冲区满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阻塞，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放数后唤醒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，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取数后唤醒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A</a:t>
            </a:r>
            <a:endParaRPr lang="en-US" altLang="zh-CN" sz="2800" b="1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66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②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互斥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：源于独占资源的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共享</a:t>
            </a:r>
            <a:endParaRPr lang="zh-CN" altLang="en-US" sz="2800" b="1"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FF66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例如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，进程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请求打印机，唯一的打印机已分配给进程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，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A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阻塞直到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B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释放出打印机后才被唤醒</a:t>
            </a:r>
            <a:endParaRPr lang="zh-CN" altLang="en-US" sz="2800" b="1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10245" name="标题 10244"/>
          <p:cNvSpPr>
            <a:spLocks noGrp="1"/>
          </p:cNvSpPr>
          <p:nvPr>
            <p:ph type="title"/>
          </p:nvPr>
        </p:nvSpPr>
        <p:spPr>
          <a:xfrm>
            <a:off x="303213" y="0"/>
            <a:ext cx="8229600" cy="1143000"/>
          </a:xfrm>
        </p:spPr>
        <p:txBody>
          <a:bodyPr anchor="ctr"/>
          <a:p>
            <a:r>
              <a:rPr lang="zh-CN" altLang="en-US">
                <a:solidFill>
                  <a:srgbClr val="0000FF"/>
                </a:solidFill>
              </a:rPr>
              <a:t>两种制约关系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0246" name="文本框 10245"/>
          <p:cNvSpPr txBox="1"/>
          <p:nvPr/>
        </p:nvSpPr>
        <p:spPr>
          <a:xfrm>
            <a:off x="34925" y="6329045"/>
            <a:ext cx="835025" cy="42545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/>
      <p:bldP spid="10244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标题 63489"/>
          <p:cNvSpPr>
            <a:spLocks noGrp="1"/>
          </p:cNvSpPr>
          <p:nvPr>
            <p:ph type="title"/>
          </p:nvPr>
        </p:nvSpPr>
        <p:spPr>
          <a:xfrm>
            <a:off x="914400" y="274638"/>
            <a:ext cx="8229600" cy="1143000"/>
          </a:xfrm>
        </p:spPr>
        <p:txBody>
          <a:bodyPr anchor="ctr"/>
          <a:p>
            <a:pPr algn="r">
              <a:buNone/>
            </a:pPr>
            <a:r>
              <a:rPr lang="zh-CN" altLang="en-US" dirty="0"/>
              <a:t>错误分析</a:t>
            </a:r>
            <a:endParaRPr lang="zh-CN" altLang="en-US" dirty="0"/>
          </a:p>
        </p:txBody>
      </p:sp>
      <p:pic>
        <p:nvPicPr>
          <p:cNvPr id="63491" name="内容占位符 63490" descr="5.9biao5.4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-36195" y="44450"/>
            <a:ext cx="6521450" cy="6859588"/>
          </a:xfrm>
        </p:spPr>
      </p:pic>
      <p:sp>
        <p:nvSpPr>
          <p:cNvPr id="63492" name="箭头 502"/>
          <p:cNvSpPr/>
          <p:nvPr/>
        </p:nvSpPr>
        <p:spPr>
          <a:xfrm>
            <a:off x="1985963" y="4652963"/>
            <a:ext cx="3024187" cy="1587"/>
          </a:xfrm>
          <a:prstGeom prst="line">
            <a:avLst/>
          </a:prstGeom>
          <a:ln w="508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3493" name="椭圆 63492"/>
          <p:cNvSpPr/>
          <p:nvPr/>
        </p:nvSpPr>
        <p:spPr>
          <a:xfrm>
            <a:off x="2987675" y="2493963"/>
            <a:ext cx="792163" cy="36036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3494" name="箭头 502"/>
          <p:cNvSpPr/>
          <p:nvPr/>
        </p:nvSpPr>
        <p:spPr>
          <a:xfrm>
            <a:off x="1985963" y="2205038"/>
            <a:ext cx="3024187" cy="0"/>
          </a:xfrm>
          <a:prstGeom prst="line">
            <a:avLst/>
          </a:prstGeom>
          <a:ln w="508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3495" name="文本框 63494"/>
          <p:cNvSpPr txBox="1"/>
          <p:nvPr/>
        </p:nvSpPr>
        <p:spPr>
          <a:xfrm>
            <a:off x="6523038" y="5667693"/>
            <a:ext cx="2620962" cy="7613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楷体" panose="02010609060101010101" pitchFamily="1" charset="-122"/>
              </a:rPr>
              <a:t>◆</a:t>
            </a: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问题：</a:t>
            </a:r>
            <a:endParaRPr lang="zh-CN" altLang="en-US" sz="2400" b="1" dirty="0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n变为了负数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6" name="椭圆 63495"/>
          <p:cNvSpPr/>
          <p:nvPr/>
        </p:nvSpPr>
        <p:spPr>
          <a:xfrm>
            <a:off x="5367338" y="5978525"/>
            <a:ext cx="431800" cy="360363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3497" name="椭圆 63496"/>
          <p:cNvSpPr/>
          <p:nvPr/>
        </p:nvSpPr>
        <p:spPr>
          <a:xfrm>
            <a:off x="914400" y="3321050"/>
            <a:ext cx="792163" cy="360363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3498" name="箭头 502"/>
          <p:cNvSpPr/>
          <p:nvPr/>
        </p:nvSpPr>
        <p:spPr>
          <a:xfrm>
            <a:off x="3421063" y="3122613"/>
            <a:ext cx="1587" cy="1314450"/>
          </a:xfrm>
          <a:prstGeom prst="line">
            <a:avLst/>
          </a:prstGeom>
          <a:ln w="50800" cap="flat" cmpd="sng">
            <a:solidFill>
              <a:srgbClr val="0000FF"/>
            </a:solidFill>
            <a:prstDash val="sysDot"/>
            <a:headEnd type="none" w="med" len="med"/>
            <a:tailEnd type="triangle" w="med" len="med"/>
          </a:ln>
        </p:spPr>
      </p:sp>
      <p:sp>
        <p:nvSpPr>
          <p:cNvPr id="63499" name="箭头 502"/>
          <p:cNvSpPr/>
          <p:nvPr/>
        </p:nvSpPr>
        <p:spPr>
          <a:xfrm flipH="1">
            <a:off x="1706563" y="2655888"/>
            <a:ext cx="1192212" cy="665162"/>
          </a:xfrm>
          <a:prstGeom prst="line">
            <a:avLst/>
          </a:prstGeom>
          <a:ln w="508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3500" name="箭头 502"/>
          <p:cNvSpPr/>
          <p:nvPr/>
        </p:nvSpPr>
        <p:spPr>
          <a:xfrm>
            <a:off x="1706563" y="3681413"/>
            <a:ext cx="1192212" cy="757237"/>
          </a:xfrm>
          <a:prstGeom prst="line">
            <a:avLst/>
          </a:prstGeom>
          <a:ln w="508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9396" name="文本框 59395"/>
          <p:cNvSpPr txBox="1"/>
          <p:nvPr/>
        </p:nvSpPr>
        <p:spPr>
          <a:xfrm>
            <a:off x="8162925" y="1220788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139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91618" y="3122613"/>
            <a:ext cx="2620962" cy="9385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FF"/>
                </a:solidFill>
                <a:latin typeface="楷体" panose="02010609060101010101" pitchFamily="1" charset="-122"/>
                <a:ea typeface="楷体" panose="02010609060101010101" pitchFamily="1" charset="-122"/>
                <a:cs typeface="楷体" panose="02010609060101010101" pitchFamily="1" charset="-122"/>
              </a:rPr>
              <a:t>◆</a:t>
            </a:r>
            <a:r>
              <a:rPr lang="zh-CN" altLang="en-US" sz="2800" b="1" dirty="0">
                <a:solidFill>
                  <a:srgbClr val="FF00FF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问题：</a:t>
            </a:r>
            <a:r>
              <a:rPr lang="zh-CN" altLang="en-US" sz="2800" b="1" dirty="0">
                <a:solidFill>
                  <a:srgbClr val="FF006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如何改进</a:t>
            </a:r>
            <a:r>
              <a:rPr lang="en-US" altLang="zh-CN" sz="2800" b="1" dirty="0">
                <a:solidFill>
                  <a:srgbClr val="FF006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n</a:t>
            </a:r>
            <a:r>
              <a:rPr lang="zh-CN" altLang="en-US" sz="2800" b="1" dirty="0">
                <a:solidFill>
                  <a:srgbClr val="FF0066"/>
                </a:solidFill>
                <a:latin typeface="楷体" panose="02010609060101010101" pitchFamily="1" charset="-122"/>
                <a:ea typeface="楷体" panose="02010609060101010101" pitchFamily="1" charset="-122"/>
              </a:rPr>
              <a:t>为负的问题</a:t>
            </a:r>
            <a:endParaRPr lang="zh-CN" altLang="en-US" sz="2800" b="1" dirty="0">
              <a:solidFill>
                <a:srgbClr val="FF0066"/>
              </a:solidFill>
              <a:latin typeface="楷体" panose="02010609060101010101" pitchFamily="1" charset="-122"/>
              <a:ea typeface="楷体" panose="02010609060101010101" pitchFamily="1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2467" name="内容占位符 62466" descr="5.9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137160" y="24130"/>
            <a:ext cx="6101715" cy="67151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" name="对象 5"/>
          <p:cNvGraphicFramePr/>
          <p:nvPr/>
        </p:nvGraphicFramePr>
        <p:xfrm>
          <a:off x="4811395" y="3514090"/>
          <a:ext cx="2844165" cy="1182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2842260" imgH="1181100" progId="Paint.Picture">
                  <p:embed/>
                </p:oleObj>
              </mc:Choice>
              <mc:Fallback>
                <p:oleObj name="" r:id="rId2" imgW="2842260" imgH="11811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>
                        <a:lum bright="12000"/>
                      </a:blip>
                      <a:stretch>
                        <a:fillRect/>
                      </a:stretch>
                    </p:blipFill>
                    <p:spPr>
                      <a:xfrm>
                        <a:off x="4811395" y="3514090"/>
                        <a:ext cx="2844165" cy="1182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3" name="矩形 62472"/>
          <p:cNvSpPr/>
          <p:nvPr/>
        </p:nvSpPr>
        <p:spPr>
          <a:xfrm>
            <a:off x="1781175" y="3575050"/>
            <a:ext cx="2719070" cy="733425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33925" y="3441065"/>
            <a:ext cx="2979420" cy="1083945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2482" name="文本框 62481"/>
          <p:cNvSpPr txBox="1"/>
          <p:nvPr/>
        </p:nvSpPr>
        <p:spPr>
          <a:xfrm>
            <a:off x="6148705" y="3441065"/>
            <a:ext cx="1506538" cy="328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临界区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93390" y="3575050"/>
            <a:ext cx="1506538" cy="328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临界区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80" name="文本框 62479"/>
          <p:cNvSpPr txBox="1"/>
          <p:nvPr/>
        </p:nvSpPr>
        <p:spPr>
          <a:xfrm>
            <a:off x="4811395" y="549910"/>
            <a:ext cx="4180840" cy="27425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楷体" panose="02010609060101010101" pitchFamily="1" charset="-122"/>
              </a:rPr>
              <a:t>●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如果把消费者的条件语句移入临界区内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华文宋体" panose="02010600040101010101" charset="-122"/>
              </a:rPr>
              <a:t>①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能否解决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为负的问题？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宋体" panose="02010600030101010101" pitchFamily="2" charset="-122"/>
              </a:rPr>
              <a:t>②会不会死锁？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  <a:cs typeface="宋体" panose="02010600030101010101" pitchFamily="2" charset="-122"/>
            </a:endParaRPr>
          </a:p>
          <a:p>
            <a:pPr lvl="0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楷体" panose="02010609060101010101" pitchFamily="1" charset="-122"/>
                <a:sym typeface="+mn-ea"/>
              </a:rPr>
              <a:t>●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出现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为负的根本原因在哪？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  <a:sym typeface="+mn-ea"/>
            </a:endParaRPr>
          </a:p>
          <a:p>
            <a:pPr lvl="0" eaLnBrk="0" hangingPunct="0">
              <a:lnSpc>
                <a:spcPct val="6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宋体" panose="02010600030101010101" pitchFamily="2" charset="-122"/>
                <a:sym typeface="+mn-ea"/>
              </a:rPr>
              <a:t>如何改进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872095" y="619823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P140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2" grpId="0"/>
      <p:bldP spid="9" grpId="0"/>
      <p:bldP spid="6248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14" name="内容占位符 64513" descr="5.10"/>
          <p:cNvPicPr>
            <a:picLocks noChangeAspect="1"/>
          </p:cNvPicPr>
          <p:nvPr>
            <p:ph sz="half" idx="1"/>
          </p:nvPr>
        </p:nvPicPr>
        <p:blipFill>
          <a:blip r:embed="rId1">
            <a:lum bright="12000"/>
          </a:blip>
          <a:srcRect b="59062"/>
          <a:stretch>
            <a:fillRect/>
          </a:stretch>
        </p:blipFill>
        <p:spPr>
          <a:xfrm>
            <a:off x="0" y="1343025"/>
            <a:ext cx="4775200" cy="3311525"/>
          </a:xfrm>
        </p:spPr>
      </p:pic>
      <p:sp>
        <p:nvSpPr>
          <p:cNvPr id="64515" name="标题 64514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用二元信号量的正确解法</a:t>
            </a:r>
            <a:endParaRPr lang="zh-CN" altLang="en-US" dirty="0"/>
          </a:p>
        </p:txBody>
      </p:sp>
      <p:pic>
        <p:nvPicPr>
          <p:cNvPr id="64516" name="内容占位符 64515" descr="5.10"/>
          <p:cNvPicPr>
            <a:picLocks noChangeAspect="1"/>
          </p:cNvPicPr>
          <p:nvPr>
            <p:ph sz="half" idx="2"/>
          </p:nvPr>
        </p:nvPicPr>
        <p:blipFill>
          <a:blip r:embed="rId1">
            <a:lum bright="12000"/>
          </a:blip>
          <a:srcRect t="39590" b="7828"/>
          <a:stretch>
            <a:fillRect/>
          </a:stretch>
        </p:blipFill>
        <p:spPr>
          <a:xfrm>
            <a:off x="4714875" y="1889125"/>
            <a:ext cx="4429125" cy="3946525"/>
          </a:xfrm>
        </p:spPr>
      </p:pic>
      <p:sp>
        <p:nvSpPr>
          <p:cNvPr id="64517" name="矩形 64516"/>
          <p:cNvSpPr/>
          <p:nvPr/>
        </p:nvSpPr>
        <p:spPr>
          <a:xfrm>
            <a:off x="5375275" y="3032125"/>
            <a:ext cx="3311525" cy="104775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4518" name="矩形 64517"/>
          <p:cNvSpPr/>
          <p:nvPr/>
        </p:nvSpPr>
        <p:spPr>
          <a:xfrm>
            <a:off x="1144588" y="3063875"/>
            <a:ext cx="3571875" cy="12319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4519" name="箭头 502"/>
          <p:cNvSpPr/>
          <p:nvPr/>
        </p:nvSpPr>
        <p:spPr>
          <a:xfrm>
            <a:off x="5662613" y="3863975"/>
            <a:ext cx="1069975" cy="0"/>
          </a:xfrm>
          <a:prstGeom prst="line">
            <a:avLst/>
          </a:prstGeom>
          <a:ln w="508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4520" name="箭头 502"/>
          <p:cNvSpPr/>
          <p:nvPr/>
        </p:nvSpPr>
        <p:spPr>
          <a:xfrm>
            <a:off x="5791200" y="4533900"/>
            <a:ext cx="2897188" cy="0"/>
          </a:xfrm>
          <a:prstGeom prst="line">
            <a:avLst/>
          </a:prstGeom>
          <a:ln w="508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4521" name="文本框 64520"/>
          <p:cNvSpPr txBox="1"/>
          <p:nvPr/>
        </p:nvSpPr>
        <p:spPr>
          <a:xfrm>
            <a:off x="3209925" y="3063875"/>
            <a:ext cx="1504950" cy="328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临界区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2" name="文本框 64521"/>
          <p:cNvSpPr txBox="1"/>
          <p:nvPr/>
        </p:nvSpPr>
        <p:spPr>
          <a:xfrm>
            <a:off x="7181850" y="3032125"/>
            <a:ext cx="1506538" cy="330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临界区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80" name="文本框 62479"/>
          <p:cNvSpPr txBox="1"/>
          <p:nvPr/>
        </p:nvSpPr>
        <p:spPr>
          <a:xfrm>
            <a:off x="297180" y="5037455"/>
            <a:ext cx="4478655" cy="9144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楷体" panose="02010609060101010101" pitchFamily="1" charset="-122"/>
              </a:rPr>
              <a:t>●思考：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楷体" panose="02010609060101010101" pitchFamily="1" charset="-122"/>
              </a:rPr>
              <a:t>二元信号量的局限性？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  <a:cs typeface="楷体" panose="02010609060101010101" pitchFamily="1" charset="-122"/>
            </a:endParaRPr>
          </a:p>
          <a:p>
            <a:pPr lvl="0" eaLnBrk="0" hangingPunct="0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80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楷体" panose="02010609060101010101" pitchFamily="1" charset="-122"/>
                <a:sym typeface="+mn-ea"/>
              </a:rPr>
              <a:t>二元信号量 </a:t>
            </a:r>
            <a:r>
              <a:rPr lang="zh-CN" altLang="en-US" sz="2400" b="1" dirty="0">
                <a:solidFill>
                  <a:srgbClr val="0080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Times New Roman" panose="02020603050405020304" pitchFamily="2" charset="0"/>
                <a:sym typeface="+mn-ea"/>
              </a:rPr>
              <a:t>→ 一般信号量</a:t>
            </a:r>
            <a:endParaRPr lang="zh-CN" altLang="en-US" sz="2400" b="1" dirty="0">
              <a:solidFill>
                <a:srgbClr val="008000"/>
              </a:solidFill>
              <a:latin typeface="Times New Roman" panose="02020603050405020304" pitchFamily="2" charset="0"/>
              <a:ea typeface="黑体" panose="02010609060101010101" pitchFamily="1" charset="-122"/>
              <a:cs typeface="Times New Roman" panose="02020603050405020304" pitchFamily="2" charset="0"/>
              <a:sym typeface="+mn-ea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6865" y="547370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P140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562" name="内容占位符 66561" descr="5.11"/>
          <p:cNvPicPr>
            <a:picLocks noChangeAspect="1"/>
          </p:cNvPicPr>
          <p:nvPr>
            <p:ph sz="half" idx="1"/>
          </p:nvPr>
        </p:nvPicPr>
        <p:blipFill>
          <a:blip r:embed="rId1">
            <a:lum bright="12000"/>
          </a:blip>
          <a:srcRect l="3264" t="1968" r="12933" b="90691"/>
          <a:stretch>
            <a:fillRect/>
          </a:stretch>
        </p:blipFill>
        <p:spPr>
          <a:xfrm>
            <a:off x="207963" y="1409700"/>
            <a:ext cx="6726237" cy="774700"/>
          </a:xfrm>
          <a:ln w="38100">
            <a:solidFill>
              <a:srgbClr val="FF0000"/>
            </a:solidFill>
            <a:miter/>
          </a:ln>
        </p:spPr>
      </p:pic>
      <p:sp>
        <p:nvSpPr>
          <p:cNvPr id="66563" name="标题 66562"/>
          <p:cNvSpPr>
            <a:spLocks noGrp="1"/>
          </p:cNvSpPr>
          <p:nvPr>
            <p:ph type="title"/>
          </p:nvPr>
        </p:nvSpPr>
        <p:spPr>
          <a:xfrm>
            <a:off x="0" y="276225"/>
            <a:ext cx="8939213" cy="1143000"/>
          </a:xfrm>
        </p:spPr>
        <p:txBody>
          <a:bodyPr anchor="ctr"/>
          <a:p>
            <a:r>
              <a:rPr lang="zh-CN" altLang="en-US" dirty="0"/>
              <a:t>用信号量解决生产者消费者问题</a:t>
            </a:r>
            <a:endParaRPr lang="zh-CN" altLang="en-US" dirty="0"/>
          </a:p>
        </p:txBody>
      </p:sp>
      <p:pic>
        <p:nvPicPr>
          <p:cNvPr id="66564" name="内容占位符 66563" descr="5.11"/>
          <p:cNvPicPr>
            <a:picLocks noChangeAspect="1"/>
          </p:cNvPicPr>
          <p:nvPr>
            <p:ph sz="half" idx="2"/>
          </p:nvPr>
        </p:nvPicPr>
        <p:blipFill>
          <a:blip r:embed="rId1">
            <a:lum bright="12000"/>
          </a:blip>
          <a:srcRect l="4697" t="79782" r="3107" b="9399"/>
          <a:stretch>
            <a:fillRect/>
          </a:stretch>
        </p:blipFill>
        <p:spPr>
          <a:xfrm>
            <a:off x="207963" y="2332038"/>
            <a:ext cx="6797675" cy="1049337"/>
          </a:xfrm>
          <a:ln w="38100">
            <a:solidFill>
              <a:srgbClr val="FF00FF"/>
            </a:solidFill>
            <a:miter/>
          </a:ln>
        </p:spPr>
      </p:pic>
      <p:pic>
        <p:nvPicPr>
          <p:cNvPr id="66565" name="图片 66564" descr="5.11"/>
          <p:cNvPicPr>
            <a:picLocks noChangeAspect="1"/>
          </p:cNvPicPr>
          <p:nvPr/>
        </p:nvPicPr>
        <p:blipFill>
          <a:blip r:embed="rId1">
            <a:lum bright="12000"/>
          </a:blip>
          <a:srcRect l="3264" t="8821" r="37132" b="56790"/>
          <a:stretch>
            <a:fillRect/>
          </a:stretch>
        </p:blipFill>
        <p:spPr>
          <a:xfrm>
            <a:off x="0" y="3491865"/>
            <a:ext cx="4422775" cy="3355975"/>
          </a:xfrm>
          <a:prstGeom prst="rect">
            <a:avLst/>
          </a:prstGeom>
          <a:noFill/>
          <a:ln w="635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66566" name="图片 66565" descr="5.11"/>
          <p:cNvPicPr>
            <a:picLocks noChangeAspect="1"/>
          </p:cNvPicPr>
          <p:nvPr/>
        </p:nvPicPr>
        <p:blipFill>
          <a:blip r:embed="rId1">
            <a:lum bright="12000"/>
          </a:blip>
          <a:srcRect l="4697" t="44598" r="37717" b="20804"/>
          <a:stretch>
            <a:fillRect/>
          </a:stretch>
        </p:blipFill>
        <p:spPr>
          <a:xfrm>
            <a:off x="4716463" y="3500438"/>
            <a:ext cx="4248150" cy="3359150"/>
          </a:xfrm>
          <a:prstGeom prst="rect">
            <a:avLst/>
          </a:prstGeom>
          <a:noFill/>
          <a:ln w="635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66567" name="箭头 502"/>
          <p:cNvSpPr/>
          <p:nvPr/>
        </p:nvSpPr>
        <p:spPr>
          <a:xfrm>
            <a:off x="1763713" y="6310313"/>
            <a:ext cx="2303462" cy="0"/>
          </a:xfrm>
          <a:prstGeom prst="line">
            <a:avLst/>
          </a:prstGeom>
          <a:ln w="508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6568" name="箭头 502"/>
          <p:cNvSpPr/>
          <p:nvPr/>
        </p:nvSpPr>
        <p:spPr>
          <a:xfrm>
            <a:off x="6400800" y="4812348"/>
            <a:ext cx="2060575" cy="1587"/>
          </a:xfrm>
          <a:prstGeom prst="line">
            <a:avLst/>
          </a:prstGeom>
          <a:ln w="508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6569" name="文本框 66568"/>
          <p:cNvSpPr txBox="1"/>
          <p:nvPr/>
        </p:nvSpPr>
        <p:spPr>
          <a:xfrm>
            <a:off x="2562225" y="6310313"/>
            <a:ext cx="1504950" cy="3286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不空可取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70" name="文本框 66569"/>
          <p:cNvSpPr txBox="1"/>
          <p:nvPr/>
        </p:nvSpPr>
        <p:spPr>
          <a:xfrm>
            <a:off x="4711700" y="4540250"/>
            <a:ext cx="1506538" cy="330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空不取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8" name="矩形 64517"/>
          <p:cNvSpPr/>
          <p:nvPr/>
        </p:nvSpPr>
        <p:spPr>
          <a:xfrm>
            <a:off x="1689735" y="4920615"/>
            <a:ext cx="2473325" cy="100457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400800" y="4920615"/>
            <a:ext cx="2473325" cy="92329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186" name="文本框 7185"/>
          <p:cNvSpPr txBox="1"/>
          <p:nvPr/>
        </p:nvSpPr>
        <p:spPr>
          <a:xfrm>
            <a:off x="7945120" y="1353820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P140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标题 6758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有限循环多缓冲</a:t>
            </a:r>
            <a:endParaRPr lang="zh-CN" altLang="en-US" dirty="0"/>
          </a:p>
        </p:txBody>
      </p:sp>
      <p:pic>
        <p:nvPicPr>
          <p:cNvPr id="67587" name="内容占位符 67586" descr="5.12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0" y="1851025"/>
            <a:ext cx="9113838" cy="3810000"/>
          </a:xfrm>
        </p:spPr>
      </p:pic>
      <p:sp>
        <p:nvSpPr>
          <p:cNvPr id="67588" name="文本框 67587"/>
          <p:cNvSpPr txBox="1"/>
          <p:nvPr/>
        </p:nvSpPr>
        <p:spPr>
          <a:xfrm>
            <a:off x="3813175" y="2000250"/>
            <a:ext cx="1008063" cy="328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满不放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7589" name="文本框 67588"/>
          <p:cNvSpPr txBox="1"/>
          <p:nvPr/>
        </p:nvSpPr>
        <p:spPr>
          <a:xfrm>
            <a:off x="3314700" y="2781300"/>
            <a:ext cx="1506538" cy="328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空不取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7590" name="文本框 67589"/>
          <p:cNvSpPr txBox="1"/>
          <p:nvPr/>
        </p:nvSpPr>
        <p:spPr>
          <a:xfrm>
            <a:off x="7054850" y="2328863"/>
            <a:ext cx="1373188" cy="3286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不空可取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7591" name="文本框 67590"/>
          <p:cNvSpPr txBox="1"/>
          <p:nvPr/>
        </p:nvSpPr>
        <p:spPr>
          <a:xfrm>
            <a:off x="7181850" y="2781300"/>
            <a:ext cx="1373188" cy="3286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r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不满可放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92" name="矩形 67591"/>
          <p:cNvSpPr>
            <a:spLocks noGrp="1"/>
          </p:cNvSpPr>
          <p:nvPr/>
        </p:nvSpPr>
        <p:spPr>
          <a:xfrm>
            <a:off x="457200" y="5661025"/>
            <a:ext cx="8229600" cy="7207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buNone/>
            </a:pPr>
            <a:r>
              <a:rPr lang="zh-CN" altLang="en-US" dirty="0">
                <a:solidFill>
                  <a:srgbClr val="FF0066"/>
                </a:solidFill>
              </a:rPr>
              <a:t>问题：如何判断缓冲区的“空”与“满”？</a:t>
            </a:r>
            <a:endParaRPr lang="zh-CN" altLang="en-US" dirty="0"/>
          </a:p>
        </p:txBody>
      </p:sp>
      <p:sp>
        <p:nvSpPr>
          <p:cNvPr id="7186" name="文本框 7185"/>
          <p:cNvSpPr txBox="1"/>
          <p:nvPr/>
        </p:nvSpPr>
        <p:spPr>
          <a:xfrm>
            <a:off x="7920355" y="77533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P141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文本框 68609"/>
          <p:cNvSpPr txBox="1"/>
          <p:nvPr/>
        </p:nvSpPr>
        <p:spPr>
          <a:xfrm>
            <a:off x="250825" y="404813"/>
            <a:ext cx="4105275" cy="28146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producer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: 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while (ture){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/*生产v*/;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while ((in+1)%n==out) 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b[in]=v;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in=(in+1) % n;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}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1" name="文本框 68610"/>
          <p:cNvSpPr txBox="1"/>
          <p:nvPr/>
        </p:nvSpPr>
        <p:spPr>
          <a:xfrm>
            <a:off x="250825" y="3284538"/>
            <a:ext cx="2881313" cy="2881312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consumer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: 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while (true){  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while (in==out) 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w:=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b[out]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out:=(out+1) % n;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/*消费w*/;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}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文本框 68611"/>
          <p:cNvSpPr txBox="1"/>
          <p:nvPr/>
        </p:nvSpPr>
        <p:spPr>
          <a:xfrm>
            <a:off x="3727450" y="1701800"/>
            <a:ext cx="5370195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缓冲池满，循环测试等待“不满”而放</a:t>
            </a:r>
            <a:endParaRPr lang="zh-CN" altLang="en-US" sz="2400" b="1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8613" name="文本框 68612"/>
          <p:cNvSpPr txBox="1"/>
          <p:nvPr/>
        </p:nvSpPr>
        <p:spPr>
          <a:xfrm>
            <a:off x="3132455" y="2370455"/>
            <a:ext cx="381889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移动“放”指针 </a:t>
            </a:r>
            <a:r>
              <a:rPr lang="en-US" altLang="zh-CN" sz="24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in+1</a:t>
            </a:r>
            <a:endParaRPr lang="en-US" altLang="zh-CN" sz="2400" b="1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8614" name="文本框 68613"/>
          <p:cNvSpPr txBox="1"/>
          <p:nvPr/>
        </p:nvSpPr>
        <p:spPr>
          <a:xfrm>
            <a:off x="2809875" y="4402455"/>
            <a:ext cx="592201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缓冲池空，循环测试等待“不空”而取</a:t>
            </a:r>
            <a:endParaRPr lang="zh-CN" altLang="en-US" sz="2400" b="1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8615" name="矩形 68614"/>
          <p:cNvSpPr/>
          <p:nvPr/>
        </p:nvSpPr>
        <p:spPr>
          <a:xfrm>
            <a:off x="4163378" y="668338"/>
            <a:ext cx="4184650" cy="487680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楷体" panose="02010609060101010101" pitchFamily="1" charset="-122"/>
              </a:rPr>
              <a:t>● </a:t>
            </a: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问题</a:t>
            </a:r>
            <a:r>
              <a:rPr lang="zh-CN" altLang="en-US" sz="3200" b="1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r>
              <a:rPr lang="zh-CN" altLang="en-US" sz="3200" b="1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并发执行出错</a:t>
            </a:r>
            <a:endParaRPr lang="zh-CN" altLang="en-US" sz="3200" b="1">
              <a:solidFill>
                <a:srgbClr val="CC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grpSp>
        <p:nvGrpSpPr>
          <p:cNvPr id="68616" name="组合 68615"/>
          <p:cNvGrpSpPr/>
          <p:nvPr/>
        </p:nvGrpSpPr>
        <p:grpSpPr>
          <a:xfrm>
            <a:off x="415925" y="2432050"/>
            <a:ext cx="8315325" cy="2974975"/>
            <a:chOff x="0" y="0"/>
            <a:chExt cx="5238" cy="1875"/>
          </a:xfrm>
        </p:grpSpPr>
        <p:sp>
          <p:nvSpPr>
            <p:cNvPr id="68617" name="矩形 68616"/>
            <p:cNvSpPr/>
            <p:nvPr/>
          </p:nvSpPr>
          <p:spPr>
            <a:xfrm>
              <a:off x="0" y="0"/>
              <a:ext cx="1632" cy="272"/>
            </a:xfrm>
            <a:prstGeom prst="rect">
              <a:avLst/>
            </a:prstGeom>
            <a:noFill/>
            <a:ln w="57150" cap="flat" cmpd="sng">
              <a:solidFill>
                <a:srgbClr val="9900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618" name="矩形 68617"/>
            <p:cNvSpPr/>
            <p:nvPr/>
          </p:nvSpPr>
          <p:spPr>
            <a:xfrm>
              <a:off x="0" y="1603"/>
              <a:ext cx="1632" cy="272"/>
            </a:xfrm>
            <a:prstGeom prst="rect">
              <a:avLst/>
            </a:prstGeom>
            <a:noFill/>
            <a:ln w="57150" cap="flat" cmpd="sng">
              <a:solidFill>
                <a:srgbClr val="9900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619" name="文本框 68618"/>
            <p:cNvSpPr txBox="1"/>
            <p:nvPr/>
          </p:nvSpPr>
          <p:spPr>
            <a:xfrm>
              <a:off x="2131" y="408"/>
              <a:ext cx="3107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/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原因</a:t>
              </a:r>
              <a:r>
                <a:rPr lang="zh-CN" altLang="en-US" sz="2800" b="1" dirty="0">
                  <a:latin typeface="Times New Roman" panose="02020603050405020304" pitchFamily="2" charset="0"/>
                  <a:ea typeface="黑体" panose="02010609060101010101" pitchFamily="1" charset="-122"/>
                </a:rPr>
                <a:t>：</a:t>
              </a:r>
              <a:r>
                <a:rPr lang="zh-CN" altLang="en-US" sz="2800" b="1" dirty="0">
                  <a:solidFill>
                    <a:srgbClr val="CC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缓冲区未互斥使用；</a:t>
              </a:r>
              <a:endPara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zh-CN" altLang="en-US" sz="2800" b="1" dirty="0">
                  <a:solidFill>
                    <a:srgbClr val="CC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            忙等待；</a:t>
              </a:r>
              <a:endPara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zh-CN" altLang="en-US" sz="2800" b="1" dirty="0">
                  <a:solidFill>
                    <a:srgbClr val="CC00FF"/>
                  </a:solidFill>
                  <a:latin typeface="Times New Roman" panose="02020603050405020304" pitchFamily="2" charset="0"/>
                  <a:ea typeface="黑体" panose="02010609060101010101" pitchFamily="1" charset="-122"/>
                </a:rPr>
                <a:t>            最多只能放N-1</a:t>
              </a:r>
              <a:endPara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68620" name="文本框 68619"/>
          <p:cNvSpPr txBox="1"/>
          <p:nvPr/>
        </p:nvSpPr>
        <p:spPr>
          <a:xfrm>
            <a:off x="3203575" y="5066030"/>
            <a:ext cx="4031615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移动“取”指针 </a:t>
            </a:r>
            <a:r>
              <a:rPr lang="en-US" altLang="zh-CN" sz="24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out+1</a:t>
            </a:r>
            <a:endParaRPr lang="en-US" altLang="zh-CN" sz="2400" b="1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8621" name="矩形 68620"/>
          <p:cNvSpPr/>
          <p:nvPr/>
        </p:nvSpPr>
        <p:spPr>
          <a:xfrm>
            <a:off x="3884613" y="5794375"/>
            <a:ext cx="4846637" cy="7254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6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解决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r>
              <a: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引入互斥、同步</a:t>
            </a:r>
            <a:endParaRPr lang="zh-CN" altLang="en-US" sz="2800" b="1" dirty="0">
              <a:solidFill>
                <a:srgbClr val="CC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6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        用n来判断空和满</a:t>
            </a:r>
            <a:endParaRPr lang="zh-CN" altLang="en-US" sz="2800" b="1" dirty="0">
              <a:solidFill>
                <a:srgbClr val="CC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2607310" y="50800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P141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文本框 69633"/>
          <p:cNvSpPr txBox="1"/>
          <p:nvPr/>
        </p:nvSpPr>
        <p:spPr>
          <a:xfrm>
            <a:off x="250825" y="404813"/>
            <a:ext cx="4105275" cy="28146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producer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: while (ture){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/*生产v*/;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while (n==N) 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b[in]=v;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in=(in+1) ％ n;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n++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}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5" name="文本框 69634"/>
          <p:cNvSpPr txBox="1"/>
          <p:nvPr/>
        </p:nvSpPr>
        <p:spPr>
          <a:xfrm>
            <a:off x="250825" y="3284538"/>
            <a:ext cx="4105275" cy="2881312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consumer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: while (true){  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while (n==0) 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w :=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b[out]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out:=(out+1) ％ n;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n--;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/*消费w*/;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}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6" name="文本框 69635"/>
          <p:cNvSpPr txBox="1"/>
          <p:nvPr/>
        </p:nvSpPr>
        <p:spPr>
          <a:xfrm>
            <a:off x="2484438" y="1301750"/>
            <a:ext cx="273685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缓冲区满，忙等待</a:t>
            </a:r>
            <a:endParaRPr lang="zh-CN" altLang="en-US" sz="2400" b="1" dirty="0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9637" name="文本框 69636"/>
          <p:cNvSpPr txBox="1"/>
          <p:nvPr/>
        </p:nvSpPr>
        <p:spPr>
          <a:xfrm>
            <a:off x="1685925" y="2487613"/>
            <a:ext cx="245427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产品总数</a:t>
            </a:r>
            <a:r>
              <a:rPr lang="en-US" altLang="zh-CN" sz="24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+1</a:t>
            </a:r>
            <a:endParaRPr lang="en-US" altLang="zh-CN" sz="2400" b="1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9638" name="文本框 69637"/>
          <p:cNvSpPr txBox="1"/>
          <p:nvPr/>
        </p:nvSpPr>
        <p:spPr>
          <a:xfrm>
            <a:off x="2484438" y="3716338"/>
            <a:ext cx="5076825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缓冲区空，忙等待</a:t>
            </a:r>
            <a:endParaRPr lang="zh-CN" altLang="en-US" sz="2400" b="1" dirty="0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9639" name="文本框 69638"/>
          <p:cNvSpPr txBox="1"/>
          <p:nvPr/>
        </p:nvSpPr>
        <p:spPr>
          <a:xfrm>
            <a:off x="1685925" y="5032375"/>
            <a:ext cx="245427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产品总数</a:t>
            </a:r>
            <a:r>
              <a:rPr lang="en-US" altLang="zh-CN" sz="24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-1</a:t>
            </a:r>
            <a:endParaRPr lang="en-US" altLang="zh-CN" sz="2400" b="1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9640" name="矩形 69639"/>
          <p:cNvSpPr/>
          <p:nvPr/>
        </p:nvSpPr>
        <p:spPr>
          <a:xfrm>
            <a:off x="4139883" y="710248"/>
            <a:ext cx="4537075" cy="4876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楷体" panose="02010609060101010101" pitchFamily="1" charset="-122"/>
              </a:rPr>
              <a:t>●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解决1</a:t>
            </a:r>
            <a:r>
              <a:rPr lang="zh-CN" altLang="en-US" sz="32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r>
              <a:rPr lang="zh-CN" altLang="en-US" sz="32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最多能放N个</a:t>
            </a:r>
            <a:endParaRPr lang="zh-CN" altLang="en-US" sz="32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69641" name="矩形 69640"/>
          <p:cNvSpPr/>
          <p:nvPr/>
        </p:nvSpPr>
        <p:spPr>
          <a:xfrm>
            <a:off x="468313" y="2422525"/>
            <a:ext cx="1008062" cy="430213"/>
          </a:xfrm>
          <a:prstGeom prst="rect">
            <a:avLst/>
          </a:prstGeom>
          <a:noFill/>
          <a:ln w="57150" cap="flat" cmpd="sng">
            <a:solidFill>
              <a:srgbClr val="990099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9642" name="矩形 69641"/>
          <p:cNvSpPr/>
          <p:nvPr/>
        </p:nvSpPr>
        <p:spPr>
          <a:xfrm>
            <a:off x="468313" y="4965700"/>
            <a:ext cx="1008062" cy="431800"/>
          </a:xfrm>
          <a:prstGeom prst="rect">
            <a:avLst/>
          </a:prstGeom>
          <a:noFill/>
          <a:ln w="57150" cap="flat" cmpd="sng">
            <a:solidFill>
              <a:srgbClr val="990099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9644" name="文本框 69643"/>
          <p:cNvSpPr txBox="1"/>
          <p:nvPr/>
        </p:nvSpPr>
        <p:spPr>
          <a:xfrm>
            <a:off x="5270500" y="1514475"/>
            <a:ext cx="3554095" cy="170688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设置变量量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n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 产品数目，初值=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0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  <a:sym typeface="Arial" panose="020B0604020202020204" pitchFamily="34" charset="0"/>
              </a:rPr>
              <a:t>空：n＝0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  <a:sym typeface="Arial" panose="020B0604020202020204" pitchFamily="34" charset="0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  <a:sym typeface="Arial" panose="020B0604020202020204" pitchFamily="34" charset="0"/>
              </a:rPr>
              <a:t>满：n＝N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  <a:sym typeface="Arial" panose="020B0604020202020204" pitchFamily="34" charset="0"/>
            </a:endParaRPr>
          </a:p>
        </p:txBody>
      </p:sp>
      <p:sp>
        <p:nvSpPr>
          <p:cNvPr id="69645" name="文本框 69644"/>
          <p:cNvSpPr txBox="1"/>
          <p:nvPr/>
        </p:nvSpPr>
        <p:spPr>
          <a:xfrm>
            <a:off x="4605020" y="0"/>
            <a:ext cx="1738630" cy="42672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增加推导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文本框 70657"/>
          <p:cNvSpPr txBox="1"/>
          <p:nvPr/>
        </p:nvSpPr>
        <p:spPr>
          <a:xfrm>
            <a:off x="250825" y="981075"/>
            <a:ext cx="3241675" cy="36175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producer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: while (ture){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/*生产v*/;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while (n==N) 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wait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(s);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b[in]=v;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in=(in+1) ％ n;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  <a:sym typeface="Arial" panose="020B0604020202020204" pitchFamily="34" charset="0"/>
              </a:rPr>
              <a:t>n++;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  <a:sym typeface="Arial" panose="020B0604020202020204" pitchFamily="34" charset="0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signal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(s);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}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59" name="文本框 70658"/>
          <p:cNvSpPr txBox="1"/>
          <p:nvPr/>
        </p:nvSpPr>
        <p:spPr>
          <a:xfrm>
            <a:off x="5292725" y="981075"/>
            <a:ext cx="3384550" cy="368490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consumer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: while (true){  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while (n==0) 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wait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(s);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w :=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b[out]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out:=(out+1) ％ n;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</a:t>
            </a: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n--;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signal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(s)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;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/*消费w*/;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}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0" name="文本框 70659"/>
          <p:cNvSpPr txBox="1"/>
          <p:nvPr/>
        </p:nvSpPr>
        <p:spPr>
          <a:xfrm>
            <a:off x="2378075" y="1844675"/>
            <a:ext cx="291465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缓冲区满，忙等待</a:t>
            </a:r>
            <a:endParaRPr lang="zh-CN" altLang="en-US" sz="2400" b="1" dirty="0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0661" name="文本框 70660"/>
          <p:cNvSpPr txBox="1"/>
          <p:nvPr/>
        </p:nvSpPr>
        <p:spPr>
          <a:xfrm>
            <a:off x="6747510" y="1844675"/>
            <a:ext cx="2591435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缓冲区空</a:t>
            </a:r>
            <a:r>
              <a:rPr lang="en-US" altLang="zh-CN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, </a:t>
            </a: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忙等待</a:t>
            </a:r>
            <a:endParaRPr lang="zh-CN" altLang="en-US" sz="2400" b="1" dirty="0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0662" name="矩形 70661"/>
          <p:cNvSpPr/>
          <p:nvPr/>
        </p:nvSpPr>
        <p:spPr>
          <a:xfrm>
            <a:off x="250825" y="113030"/>
            <a:ext cx="5469255" cy="5359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楷体" panose="02010609060101010101" pitchFamily="1" charset="-122"/>
              </a:rPr>
              <a:t>●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解决2</a:t>
            </a:r>
            <a:r>
              <a:rPr lang="zh-CN" altLang="en-US" sz="32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实现临</a:t>
            </a:r>
            <a:r>
              <a:rPr lang="zh-CN" altLang="en-US" sz="32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界区互斥</a:t>
            </a:r>
            <a:endParaRPr lang="zh-CN" altLang="en-US" sz="32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0664" name="文本框 70663"/>
          <p:cNvSpPr txBox="1"/>
          <p:nvPr/>
        </p:nvSpPr>
        <p:spPr>
          <a:xfrm>
            <a:off x="533718" y="4747260"/>
            <a:ext cx="7488237" cy="12795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设置信号量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 用于对缓冲区的互斥访问，初值=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endParaRPr lang="zh-CN" altLang="en-US" sz="28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(用于保证生产者和消费者不会同时访问缓冲区)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0080" y="52070"/>
            <a:ext cx="1738630" cy="42672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增加推导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文本框 71681"/>
          <p:cNvSpPr txBox="1"/>
          <p:nvPr/>
        </p:nvSpPr>
        <p:spPr>
          <a:xfrm>
            <a:off x="250825" y="981075"/>
            <a:ext cx="3241675" cy="36175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producer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: while (ture){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/*生产v*/;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008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</a:t>
            </a:r>
            <a:r>
              <a:rPr lang="en-US" altLang="zh-CN" sz="2400" b="1" dirty="0">
                <a:solidFill>
                  <a:srgbClr val="008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wait</a:t>
            </a:r>
            <a:r>
              <a:rPr lang="zh-CN" altLang="en-US" sz="2400" b="1" dirty="0">
                <a:solidFill>
                  <a:srgbClr val="008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(e);</a:t>
            </a:r>
            <a:endParaRPr lang="zh-CN" altLang="en-US" sz="2400" b="1" dirty="0">
              <a:solidFill>
                <a:srgbClr val="0080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wait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(s);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b[in]=v;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in=(in+1) ％ n;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signal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(f);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  <a:sym typeface="Arial" panose="020B0604020202020204" pitchFamily="34" charset="0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signal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(s);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}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3" name="文本框 71682"/>
          <p:cNvSpPr txBox="1"/>
          <p:nvPr/>
        </p:nvSpPr>
        <p:spPr>
          <a:xfrm>
            <a:off x="3857625" y="914400"/>
            <a:ext cx="3384550" cy="368490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consumer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: while (true){  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wait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(f);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wait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(s);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w :=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b[out]</a:t>
            </a: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    out:=(out+1) ％ n;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solidFill>
                  <a:srgbClr val="008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</a:t>
            </a:r>
            <a:r>
              <a:rPr lang="en-US" altLang="zh-CN" sz="2400" b="1" dirty="0">
                <a:solidFill>
                  <a:srgbClr val="008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signal</a:t>
            </a:r>
            <a:r>
              <a:rPr lang="zh-CN" altLang="en-US" sz="2400" b="1" dirty="0">
                <a:solidFill>
                  <a:srgbClr val="008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(e)</a:t>
            </a:r>
            <a:endParaRPr lang="zh-CN" altLang="en-US" sz="2400" b="1" dirty="0">
              <a:solidFill>
                <a:srgbClr val="0080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signal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(s);</a:t>
            </a:r>
            <a:endParaRPr lang="zh-CN" altLang="en-US" sz="24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    /*消费w*/;</a:t>
            </a:r>
            <a:endParaRPr lang="zh-CN" altLang="en-US" sz="24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2" charset="0"/>
                <a:ea typeface="黑体" panose="02010609060101010101" pitchFamily="1" charset="-122"/>
              </a:rPr>
              <a:t>}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4" name="矩形 71683"/>
          <p:cNvSpPr/>
          <p:nvPr/>
        </p:nvSpPr>
        <p:spPr>
          <a:xfrm>
            <a:off x="290830" y="220980"/>
            <a:ext cx="5935980" cy="4876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  <a:cs typeface="楷体" panose="02010609060101010101" pitchFamily="1" charset="-122"/>
              </a:rPr>
              <a:t>●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解决3</a:t>
            </a:r>
            <a:r>
              <a:rPr lang="zh-CN" altLang="en-US" sz="32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r>
              <a:rPr lang="zh-CN" altLang="en-US" sz="32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实现同步</a:t>
            </a:r>
            <a:endParaRPr lang="zh-CN" altLang="en-US" sz="32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1686" name="文本框 71685"/>
          <p:cNvSpPr txBox="1"/>
          <p:nvPr/>
        </p:nvSpPr>
        <p:spPr>
          <a:xfrm>
            <a:off x="1732915" y="1846263"/>
            <a:ext cx="259715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满不放</a:t>
            </a:r>
            <a:endParaRPr lang="zh-CN" altLang="en-US" sz="2400" b="1" dirty="0">
              <a:solidFill>
                <a:srgbClr val="009900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1687" name="文本框 71686"/>
          <p:cNvSpPr txBox="1"/>
          <p:nvPr/>
        </p:nvSpPr>
        <p:spPr>
          <a:xfrm>
            <a:off x="5513388" y="3068638"/>
            <a:ext cx="1728787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不满可放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8" name="文本框 71687"/>
          <p:cNvSpPr txBox="1"/>
          <p:nvPr/>
        </p:nvSpPr>
        <p:spPr>
          <a:xfrm>
            <a:off x="5668963" y="1364615"/>
            <a:ext cx="1728787" cy="3667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空不取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1689" name="文本框 71688"/>
          <p:cNvSpPr txBox="1"/>
          <p:nvPr/>
        </p:nvSpPr>
        <p:spPr>
          <a:xfrm>
            <a:off x="1819275" y="3434080"/>
            <a:ext cx="1727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不空可取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90" name="文本框 71689"/>
          <p:cNvSpPr txBox="1"/>
          <p:nvPr/>
        </p:nvSpPr>
        <p:spPr>
          <a:xfrm>
            <a:off x="73025" y="5383213"/>
            <a:ext cx="5219700" cy="109728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设置信号量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e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空缓冲槽的数目(可放) ，初值</a:t>
            </a: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n</a:t>
            </a:r>
            <a:endParaRPr lang="zh-CN" altLang="en-US" sz="24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满缓冲槽的数目 (可取)， 初值</a:t>
            </a: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0</a:t>
            </a:r>
            <a:endParaRPr lang="zh-CN" altLang="en-US" sz="24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1691" name="文本框 71690"/>
          <p:cNvSpPr txBox="1"/>
          <p:nvPr/>
        </p:nvSpPr>
        <p:spPr>
          <a:xfrm>
            <a:off x="5292725" y="4316413"/>
            <a:ext cx="3600450" cy="1755140"/>
          </a:xfrm>
          <a:prstGeom prst="rect">
            <a:avLst/>
          </a:prstGeom>
          <a:solidFill>
            <a:schemeClr val="bg1">
              <a:alpha val="100000"/>
            </a:schemeClr>
          </a:solidFill>
          <a:ln w="508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注意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r>
              <a:rPr lang="en-US" altLang="zh-CN" sz="2400" b="1" dirty="0">
                <a:solidFill>
                  <a:srgbClr val="66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</a:t>
            </a:r>
            <a:r>
              <a:rPr lang="zh-CN" altLang="en-US" sz="2400" b="1" dirty="0">
                <a:solidFill>
                  <a:srgbClr val="66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400" b="1" dirty="0">
                <a:solidFill>
                  <a:srgbClr val="66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signal</a:t>
            </a:r>
            <a:r>
              <a:rPr lang="zh-CN" altLang="en-US" sz="2400" b="1" dirty="0">
                <a:solidFill>
                  <a:srgbClr val="66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要成对使用，</a:t>
            </a:r>
            <a:r>
              <a:rPr lang="en-US" altLang="zh-CN" sz="2400" b="1" dirty="0">
                <a:solidFill>
                  <a:srgbClr val="66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</a:t>
            </a:r>
            <a:r>
              <a:rPr lang="zh-CN" altLang="en-US" sz="2400" b="1" dirty="0">
                <a:solidFill>
                  <a:srgbClr val="66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位置不能出错，否则会死锁,</a:t>
            </a:r>
            <a:r>
              <a:rPr lang="en-US" altLang="zh-CN" sz="2400" b="1" dirty="0">
                <a:solidFill>
                  <a:srgbClr val="66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signal</a:t>
            </a:r>
            <a:r>
              <a:rPr lang="zh-CN" altLang="en-US" sz="2400" b="1" dirty="0">
                <a:solidFill>
                  <a:srgbClr val="66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顺序可换</a:t>
            </a:r>
            <a:endParaRPr lang="zh-CN" altLang="en-US" sz="2400" b="1" dirty="0">
              <a:solidFill>
                <a:srgbClr val="66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2660" y="37465"/>
            <a:ext cx="1738630" cy="42672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增加推导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30" name="图片 73729" descr="5.13"/>
          <p:cNvPicPr>
            <a:picLocks noChangeAspect="1"/>
          </p:cNvPicPr>
          <p:nvPr/>
        </p:nvPicPr>
        <p:blipFill>
          <a:blip r:embed="rId1"/>
          <a:srcRect l="25609" t="55618" r="47894" b="25826"/>
          <a:stretch>
            <a:fillRect/>
          </a:stretch>
        </p:blipFill>
        <p:spPr>
          <a:xfrm>
            <a:off x="5068888" y="1662113"/>
            <a:ext cx="4075112" cy="3068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2" name="内容占位符 73731" descr="5.13"/>
          <p:cNvPicPr>
            <a:picLocks noChangeAspect="1"/>
          </p:cNvPicPr>
          <p:nvPr>
            <p:ph idx="1"/>
          </p:nvPr>
        </p:nvPicPr>
        <p:blipFill>
          <a:blip r:embed="rId1"/>
          <a:srcRect l="25377" t="21700" r="47018" b="59187"/>
          <a:stretch>
            <a:fillRect/>
          </a:stretch>
        </p:blipFill>
        <p:spPr>
          <a:xfrm>
            <a:off x="0" y="1662113"/>
            <a:ext cx="4427538" cy="3297237"/>
          </a:xfrm>
        </p:spPr>
      </p:pic>
      <p:sp>
        <p:nvSpPr>
          <p:cNvPr id="73733" name="文本框 73732"/>
          <p:cNvSpPr txBox="1"/>
          <p:nvPr/>
        </p:nvSpPr>
        <p:spPr>
          <a:xfrm>
            <a:off x="323850" y="1174750"/>
            <a:ext cx="2736850" cy="4873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生产者：</a:t>
            </a:r>
            <a:endParaRPr lang="zh-CN" altLang="en-US" sz="32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3734" name="文本框 73733"/>
          <p:cNvSpPr txBox="1"/>
          <p:nvPr/>
        </p:nvSpPr>
        <p:spPr>
          <a:xfrm>
            <a:off x="5068888" y="1174750"/>
            <a:ext cx="2735262" cy="4873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消费者：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35" name="箭头 724"/>
          <p:cNvSpPr/>
          <p:nvPr/>
        </p:nvSpPr>
        <p:spPr>
          <a:xfrm>
            <a:off x="3492500" y="2525713"/>
            <a:ext cx="1576388" cy="1368425"/>
          </a:xfrm>
          <a:prstGeom prst="line">
            <a:avLst/>
          </a:prstGeom>
          <a:ln w="63500" cap="flat" cmpd="sng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73736" name="箭头 724"/>
          <p:cNvSpPr/>
          <p:nvPr/>
        </p:nvSpPr>
        <p:spPr>
          <a:xfrm flipH="1">
            <a:off x="3852863" y="1951038"/>
            <a:ext cx="1216025" cy="2519362"/>
          </a:xfrm>
          <a:prstGeom prst="line">
            <a:avLst/>
          </a:prstGeom>
          <a:ln w="63500" cap="flat" cmpd="sng">
            <a:solidFill>
              <a:srgbClr val="0000FF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73737" name="直接连接符 73736"/>
          <p:cNvSpPr/>
          <p:nvPr/>
        </p:nvSpPr>
        <p:spPr>
          <a:xfrm>
            <a:off x="207645" y="2627948"/>
            <a:ext cx="2736850" cy="0"/>
          </a:xfrm>
          <a:prstGeom prst="line">
            <a:avLst/>
          </a:prstGeom>
          <a:ln w="88900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8" name="直接连接符 73737"/>
          <p:cNvSpPr/>
          <p:nvPr/>
        </p:nvSpPr>
        <p:spPr>
          <a:xfrm>
            <a:off x="207645" y="4814570"/>
            <a:ext cx="2736850" cy="0"/>
          </a:xfrm>
          <a:prstGeom prst="line">
            <a:avLst/>
          </a:prstGeom>
          <a:ln w="889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9" name="直接连接符 73738"/>
          <p:cNvSpPr/>
          <p:nvPr/>
        </p:nvSpPr>
        <p:spPr>
          <a:xfrm>
            <a:off x="5375275" y="2067243"/>
            <a:ext cx="2735263" cy="1587"/>
          </a:xfrm>
          <a:prstGeom prst="line">
            <a:avLst/>
          </a:prstGeom>
          <a:ln w="889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40" name="直接连接符 73739"/>
          <p:cNvSpPr/>
          <p:nvPr/>
        </p:nvSpPr>
        <p:spPr>
          <a:xfrm>
            <a:off x="5292725" y="4177348"/>
            <a:ext cx="2735263" cy="1587"/>
          </a:xfrm>
          <a:prstGeom prst="line">
            <a:avLst/>
          </a:prstGeom>
          <a:ln w="88900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41" name="矩形 73740"/>
          <p:cNvSpPr/>
          <p:nvPr/>
        </p:nvSpPr>
        <p:spPr>
          <a:xfrm>
            <a:off x="323850" y="5180965"/>
            <a:ext cx="2503488" cy="1066800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0" tIns="0" rIns="0" bIns="0" anchor="t">
            <a:spAutoFit/>
          </a:bodyPr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append()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b(in)=v;</a:t>
            </a:r>
            <a:endParaRPr lang="zh-CN" altLang="en-US" sz="2800" b="1" dirty="0">
              <a:solidFill>
                <a:srgbClr val="CC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in=(in+1)%N;</a:t>
            </a:r>
            <a:endParaRPr lang="zh-CN" altLang="en-US" sz="2800" b="1" dirty="0">
              <a:solidFill>
                <a:srgbClr val="CC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3742" name="矩形 73741"/>
          <p:cNvSpPr/>
          <p:nvPr/>
        </p:nvSpPr>
        <p:spPr>
          <a:xfrm>
            <a:off x="5455285" y="5180965"/>
            <a:ext cx="2900363" cy="1066800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0" tIns="0" rIns="0" bIns="0" anchor="t">
            <a:spAutoFit/>
          </a:bodyPr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take()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w=b(iout);</a:t>
            </a:r>
            <a:endParaRPr lang="zh-CN" altLang="en-US" sz="2800" b="1" dirty="0">
              <a:solidFill>
                <a:srgbClr val="CC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out=(out+1)%N;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475" y="2790190"/>
            <a:ext cx="3589655" cy="1468755"/>
          </a:xfrm>
          <a:prstGeom prst="rect">
            <a:avLst/>
          </a:prstGeom>
          <a:noFill/>
          <a:ln w="38100">
            <a:solidFill>
              <a:srgbClr val="FF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72075" y="2185670"/>
            <a:ext cx="3645535" cy="1468755"/>
          </a:xfrm>
          <a:prstGeom prst="rect">
            <a:avLst/>
          </a:prstGeom>
          <a:noFill/>
          <a:ln w="38100">
            <a:solidFill>
              <a:srgbClr val="FF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706" name="标题 7270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生产者消费者问题</a:t>
            </a:r>
            <a:endParaRPr lang="zh-CN" altLang="en-US" dirty="0"/>
          </a:p>
        </p:txBody>
      </p:sp>
      <p:sp>
        <p:nvSpPr>
          <p:cNvPr id="7186" name="文本框 7185"/>
          <p:cNvSpPr txBox="1"/>
          <p:nvPr/>
        </p:nvSpPr>
        <p:spPr>
          <a:xfrm>
            <a:off x="7876540" y="563880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P141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126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进程并发</a:t>
            </a:r>
            <a:endParaRPr lang="zh-CN" altLang="en-US" dirty="0"/>
          </a:p>
        </p:txBody>
      </p:sp>
      <p:sp>
        <p:nvSpPr>
          <p:cNvPr id="11267" name="矩形 11266"/>
          <p:cNvSpPr/>
          <p:nvPr/>
        </p:nvSpPr>
        <p:spPr>
          <a:xfrm>
            <a:off x="684213" y="942975"/>
            <a:ext cx="8174037" cy="153543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FF66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进程运行特性：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进程并发执行时具有</a:t>
            </a:r>
            <a:r>
              <a:rPr lang="zh-CN" altLang="en-US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异步性（交替运行，走走停停）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，相互合作的进程需要进行协调（合作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→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相互协调：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同步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）</a:t>
            </a:r>
            <a:endParaRPr lang="zh-CN" altLang="en-US" sz="2800" b="1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11268" name="文本框 11267"/>
          <p:cNvSpPr txBox="1"/>
          <p:nvPr/>
        </p:nvSpPr>
        <p:spPr>
          <a:xfrm>
            <a:off x="684213" y="2656523"/>
            <a:ext cx="8174037" cy="103314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FF66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同步的原因：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进程的异步性，会给进程造成混乱，尤其是</a:t>
            </a:r>
            <a:r>
              <a:rPr lang="zh-CN" altLang="en-US" sz="28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争用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临界资源时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(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如争用共享变量</a:t>
            </a:r>
            <a:r>
              <a:rPr lang="en-US" altLang="zh-CN" sz="2800" b="1">
                <a:latin typeface="黑体" panose="02010609060101010101" pitchFamily="1" charset="-122"/>
                <a:ea typeface="黑体" panose="02010609060101010101" pitchFamily="1" charset="-122"/>
              </a:rPr>
              <a:t>)</a:t>
            </a:r>
            <a:endParaRPr lang="en-US" altLang="zh-CN" sz="2800" b="1"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11269" name="矩形 11268"/>
          <p:cNvSpPr/>
          <p:nvPr/>
        </p:nvSpPr>
        <p:spPr>
          <a:xfrm>
            <a:off x="649288" y="3860800"/>
            <a:ext cx="8029575" cy="205105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FF66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进程同步的主要任务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：使并发执行的各进程间能有效地共享资源和相互合作，从而</a:t>
            </a:r>
            <a:r>
              <a:rPr lang="zh-CN" altLang="en-US" sz="2800" b="1">
                <a:solidFill>
                  <a:srgbClr val="66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在执行时间、次序上相互制约</a:t>
            </a:r>
            <a:r>
              <a:rPr lang="zh-CN" altLang="en-US" sz="2800" b="1">
                <a:latin typeface="黑体" panose="02010609060101010101" pitchFamily="1" charset="-122"/>
                <a:ea typeface="黑体" panose="02010609060101010101" pitchFamily="1" charset="-122"/>
              </a:rPr>
              <a:t>，按照一定的协议协调执行，使程序的执行具有</a:t>
            </a:r>
            <a:r>
              <a:rPr lang="zh-CN" altLang="en-US" sz="28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可再现性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11270" name="文本框 11269"/>
          <p:cNvSpPr txBox="1"/>
          <p:nvPr/>
        </p:nvSpPr>
        <p:spPr>
          <a:xfrm>
            <a:off x="10795" y="6426200"/>
            <a:ext cx="835025" cy="42545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ldLvl="0" animBg="1"/>
      <p:bldP spid="11268" grpId="0" bldLvl="0" animBg="1"/>
      <p:bldP spid="1126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标题 7475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推导分析  正确情况</a:t>
            </a:r>
            <a:endParaRPr lang="zh-CN" altLang="en-US" dirty="0"/>
          </a:p>
        </p:txBody>
      </p:sp>
      <p:sp>
        <p:nvSpPr>
          <p:cNvPr id="74755" name="文本框 74754"/>
          <p:cNvSpPr txBox="1"/>
          <p:nvPr/>
        </p:nvSpPr>
        <p:spPr>
          <a:xfrm>
            <a:off x="323850" y="860425"/>
            <a:ext cx="8569325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分析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：假设缓冲池大小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n=3, e=3, f=0, s=1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74756" name="组合 74755"/>
          <p:cNvGrpSpPr/>
          <p:nvPr/>
        </p:nvGrpSpPr>
        <p:grpSpPr>
          <a:xfrm>
            <a:off x="179388" y="1377950"/>
            <a:ext cx="8713787" cy="4511675"/>
            <a:chOff x="0" y="0"/>
            <a:chExt cx="5489" cy="2842"/>
          </a:xfrm>
        </p:grpSpPr>
        <p:sp>
          <p:nvSpPr>
            <p:cNvPr id="74757" name="直接连接符 74756"/>
            <p:cNvSpPr/>
            <p:nvPr/>
          </p:nvSpPr>
          <p:spPr>
            <a:xfrm>
              <a:off x="0" y="439"/>
              <a:ext cx="0" cy="2358"/>
            </a:xfrm>
            <a:prstGeom prst="line">
              <a:avLst/>
            </a:prstGeom>
            <a:ln w="57150" cap="rnd" cmpd="sng">
              <a:solidFill>
                <a:schemeClr val="folHlink"/>
              </a:solidFill>
              <a:prstDash val="sysDot"/>
              <a:headEnd type="none" w="med" len="med"/>
              <a:tailEnd type="triangle" w="med" len="med"/>
            </a:ln>
          </p:spPr>
        </p:sp>
        <p:sp>
          <p:nvSpPr>
            <p:cNvPr id="74758" name="文本框 74757"/>
            <p:cNvSpPr txBox="1"/>
            <p:nvPr/>
          </p:nvSpPr>
          <p:spPr>
            <a:xfrm>
              <a:off x="54" y="0"/>
              <a:ext cx="499" cy="2625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solidFill>
                    <a:srgbClr val="FF66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P1</a:t>
              </a:r>
              <a:endPara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w(e)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 …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s(f)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4759" name="文本框 74758"/>
            <p:cNvSpPr txBox="1"/>
            <p:nvPr/>
          </p:nvSpPr>
          <p:spPr>
            <a:xfrm>
              <a:off x="772" y="30"/>
              <a:ext cx="499" cy="262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solidFill>
                    <a:srgbClr val="FF66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P2</a:t>
              </a:r>
              <a:endPara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w(e)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 …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s(f)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4760" name="文本框 74759"/>
            <p:cNvSpPr txBox="1"/>
            <p:nvPr/>
          </p:nvSpPr>
          <p:spPr>
            <a:xfrm>
              <a:off x="1588" y="30"/>
              <a:ext cx="499" cy="262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solidFill>
                    <a:srgbClr val="FF66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P3</a:t>
              </a:r>
              <a:endPara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w(e)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 …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s(f)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4761" name="文本框 74760"/>
            <p:cNvSpPr txBox="1"/>
            <p:nvPr/>
          </p:nvSpPr>
          <p:spPr>
            <a:xfrm>
              <a:off x="2495" y="21"/>
              <a:ext cx="499" cy="262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solidFill>
                    <a:srgbClr val="FF66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P4</a:t>
              </a:r>
              <a:endPara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w(e)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 …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s(f)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4762" name="文本框 74761"/>
            <p:cNvSpPr txBox="1"/>
            <p:nvPr/>
          </p:nvSpPr>
          <p:spPr>
            <a:xfrm>
              <a:off x="3402" y="21"/>
              <a:ext cx="499" cy="262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solidFill>
                    <a:srgbClr val="FF66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C1</a:t>
              </a:r>
              <a:endPara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w(f)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 …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s(e)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4763" name="文本框 74762"/>
            <p:cNvSpPr txBox="1"/>
            <p:nvPr/>
          </p:nvSpPr>
          <p:spPr>
            <a:xfrm>
              <a:off x="4219" y="30"/>
              <a:ext cx="499" cy="262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solidFill>
                    <a:srgbClr val="FF66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C2</a:t>
              </a:r>
              <a:endPara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w(f)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 …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s(e)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4764" name="文本框 74763"/>
            <p:cNvSpPr txBox="1"/>
            <p:nvPr/>
          </p:nvSpPr>
          <p:spPr>
            <a:xfrm>
              <a:off x="4990" y="30"/>
              <a:ext cx="499" cy="262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solidFill>
                    <a:srgbClr val="FF66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C3</a:t>
              </a:r>
              <a:endPara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/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w(f)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w(s)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 …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80000"/>
                </a:lnSpc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s(s)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spcBef>
                  <a:spcPct val="18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s(e)</a:t>
              </a:r>
              <a:endParaRPr lang="en-US" altLang="zh-CN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4765" name="直接连接符 74764"/>
            <p:cNvSpPr/>
            <p:nvPr/>
          </p:nvSpPr>
          <p:spPr>
            <a:xfrm>
              <a:off x="772" y="484"/>
              <a:ext cx="0" cy="2358"/>
            </a:xfrm>
            <a:prstGeom prst="line">
              <a:avLst/>
            </a:prstGeom>
            <a:ln w="57150" cap="rnd" cmpd="sng">
              <a:solidFill>
                <a:schemeClr val="folHlink"/>
              </a:solidFill>
              <a:prstDash val="sysDot"/>
              <a:headEnd type="none" w="med" len="med"/>
              <a:tailEnd type="triangle" w="med" len="med"/>
            </a:ln>
          </p:spPr>
        </p:sp>
        <p:sp>
          <p:nvSpPr>
            <p:cNvPr id="74766" name="直接连接符 74765"/>
            <p:cNvSpPr/>
            <p:nvPr/>
          </p:nvSpPr>
          <p:spPr>
            <a:xfrm>
              <a:off x="1588" y="484"/>
              <a:ext cx="0" cy="2358"/>
            </a:xfrm>
            <a:prstGeom prst="line">
              <a:avLst/>
            </a:prstGeom>
            <a:ln w="57150" cap="rnd" cmpd="sng">
              <a:solidFill>
                <a:schemeClr val="folHlink"/>
              </a:solidFill>
              <a:prstDash val="sysDot"/>
              <a:headEnd type="none" w="med" len="med"/>
              <a:tailEnd type="triangle" w="med" len="med"/>
            </a:ln>
          </p:spPr>
        </p:sp>
        <p:sp>
          <p:nvSpPr>
            <p:cNvPr id="74767" name="直接连接符 74766"/>
            <p:cNvSpPr/>
            <p:nvPr/>
          </p:nvSpPr>
          <p:spPr>
            <a:xfrm>
              <a:off x="2495" y="439"/>
              <a:ext cx="0" cy="2358"/>
            </a:xfrm>
            <a:prstGeom prst="line">
              <a:avLst/>
            </a:prstGeom>
            <a:ln w="57150" cap="rnd" cmpd="sng">
              <a:solidFill>
                <a:schemeClr val="folHlink"/>
              </a:solidFill>
              <a:prstDash val="sysDot"/>
              <a:headEnd type="none" w="med" len="med"/>
              <a:tailEnd type="triangle" w="med" len="med"/>
            </a:ln>
          </p:spPr>
        </p:sp>
        <p:sp>
          <p:nvSpPr>
            <p:cNvPr id="74768" name="直接连接符 74767"/>
            <p:cNvSpPr/>
            <p:nvPr/>
          </p:nvSpPr>
          <p:spPr>
            <a:xfrm>
              <a:off x="3402" y="484"/>
              <a:ext cx="0" cy="2358"/>
            </a:xfrm>
            <a:prstGeom prst="line">
              <a:avLst/>
            </a:prstGeom>
            <a:ln w="57150" cap="rnd" cmpd="sng">
              <a:solidFill>
                <a:schemeClr val="folHlink"/>
              </a:solidFill>
              <a:prstDash val="sysDot"/>
              <a:headEnd type="none" w="med" len="med"/>
              <a:tailEnd type="triangle" w="med" len="med"/>
            </a:ln>
          </p:spPr>
        </p:sp>
        <p:sp>
          <p:nvSpPr>
            <p:cNvPr id="74769" name="直接连接符 74768"/>
            <p:cNvSpPr/>
            <p:nvPr/>
          </p:nvSpPr>
          <p:spPr>
            <a:xfrm>
              <a:off x="4219" y="484"/>
              <a:ext cx="0" cy="2358"/>
            </a:xfrm>
            <a:prstGeom prst="line">
              <a:avLst/>
            </a:prstGeom>
            <a:ln w="57150" cap="rnd" cmpd="sng">
              <a:solidFill>
                <a:schemeClr val="folHlink"/>
              </a:solidFill>
              <a:prstDash val="sysDot"/>
              <a:headEnd type="none" w="med" len="med"/>
              <a:tailEnd type="triangle" w="med" len="med"/>
            </a:ln>
          </p:spPr>
        </p:sp>
        <p:sp>
          <p:nvSpPr>
            <p:cNvPr id="74770" name="直接连接符 74769"/>
            <p:cNvSpPr/>
            <p:nvPr/>
          </p:nvSpPr>
          <p:spPr>
            <a:xfrm>
              <a:off x="4990" y="484"/>
              <a:ext cx="0" cy="2358"/>
            </a:xfrm>
            <a:prstGeom prst="line">
              <a:avLst/>
            </a:prstGeom>
            <a:ln w="57150" cap="rnd" cmpd="sng">
              <a:solidFill>
                <a:schemeClr val="folHlink"/>
              </a:solidFill>
              <a:prstDash val="sysDot"/>
              <a:headEnd type="none" w="med" len="med"/>
              <a:tailEnd type="triangle" w="med" len="med"/>
            </a:ln>
          </p:spPr>
        </p:sp>
      </p:grpSp>
      <p:grpSp>
        <p:nvGrpSpPr>
          <p:cNvPr id="74771" name="组合 74770"/>
          <p:cNvGrpSpPr/>
          <p:nvPr/>
        </p:nvGrpSpPr>
        <p:grpSpPr>
          <a:xfrm>
            <a:off x="5724525" y="1795463"/>
            <a:ext cx="719138" cy="1087437"/>
            <a:chOff x="0" y="0"/>
            <a:chExt cx="453" cy="685"/>
          </a:xfrm>
        </p:grpSpPr>
        <p:sp>
          <p:nvSpPr>
            <p:cNvPr id="74772" name="矩形 74771"/>
            <p:cNvSpPr/>
            <p:nvPr/>
          </p:nvSpPr>
          <p:spPr>
            <a:xfrm>
              <a:off x="272" y="0"/>
              <a:ext cx="181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1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773" name="文本框 74772"/>
            <p:cNvSpPr txBox="1"/>
            <p:nvPr/>
          </p:nvSpPr>
          <p:spPr>
            <a:xfrm>
              <a:off x="0" y="317"/>
              <a:ext cx="409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f=-1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阻塞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774" name="组合 74773"/>
          <p:cNvGrpSpPr/>
          <p:nvPr/>
        </p:nvGrpSpPr>
        <p:grpSpPr>
          <a:xfrm>
            <a:off x="252413" y="1795463"/>
            <a:ext cx="1008062" cy="1031875"/>
            <a:chOff x="0" y="0"/>
            <a:chExt cx="635" cy="650"/>
          </a:xfrm>
        </p:grpSpPr>
        <p:sp>
          <p:nvSpPr>
            <p:cNvPr id="74775" name="矩形 74774"/>
            <p:cNvSpPr/>
            <p:nvPr/>
          </p:nvSpPr>
          <p:spPr>
            <a:xfrm>
              <a:off x="408" y="0"/>
              <a:ext cx="227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2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776" name="文本框 74775"/>
            <p:cNvSpPr txBox="1"/>
            <p:nvPr/>
          </p:nvSpPr>
          <p:spPr>
            <a:xfrm>
              <a:off x="0" y="282"/>
              <a:ext cx="499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e=2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777" name="组合 74776"/>
          <p:cNvGrpSpPr/>
          <p:nvPr/>
        </p:nvGrpSpPr>
        <p:grpSpPr>
          <a:xfrm>
            <a:off x="179388" y="2862263"/>
            <a:ext cx="1017587" cy="992187"/>
            <a:chOff x="0" y="0"/>
            <a:chExt cx="641" cy="625"/>
          </a:xfrm>
        </p:grpSpPr>
        <p:sp>
          <p:nvSpPr>
            <p:cNvPr id="74778" name="矩形 74777"/>
            <p:cNvSpPr/>
            <p:nvPr/>
          </p:nvSpPr>
          <p:spPr>
            <a:xfrm>
              <a:off x="499" y="0"/>
              <a:ext cx="142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3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779" name="文本框 74778"/>
            <p:cNvSpPr txBox="1"/>
            <p:nvPr/>
          </p:nvSpPr>
          <p:spPr>
            <a:xfrm>
              <a:off x="0" y="227"/>
              <a:ext cx="454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s=0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780" name="组合 74779"/>
          <p:cNvGrpSpPr/>
          <p:nvPr/>
        </p:nvGrpSpPr>
        <p:grpSpPr>
          <a:xfrm>
            <a:off x="179388" y="3509963"/>
            <a:ext cx="1296987" cy="654050"/>
            <a:chOff x="0" y="0"/>
            <a:chExt cx="817" cy="412"/>
          </a:xfrm>
        </p:grpSpPr>
        <p:sp>
          <p:nvSpPr>
            <p:cNvPr id="74781" name="矩形 74780"/>
            <p:cNvSpPr/>
            <p:nvPr/>
          </p:nvSpPr>
          <p:spPr>
            <a:xfrm>
              <a:off x="454" y="0"/>
              <a:ext cx="227" cy="45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571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782" name="文本框 74781"/>
            <p:cNvSpPr txBox="1"/>
            <p:nvPr/>
          </p:nvSpPr>
          <p:spPr>
            <a:xfrm>
              <a:off x="0" y="182"/>
              <a:ext cx="81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时间片完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783" name="组合 74782"/>
          <p:cNvGrpSpPr/>
          <p:nvPr/>
        </p:nvGrpSpPr>
        <p:grpSpPr>
          <a:xfrm>
            <a:off x="1476375" y="1795463"/>
            <a:ext cx="801688" cy="1031875"/>
            <a:chOff x="0" y="0"/>
            <a:chExt cx="505" cy="650"/>
          </a:xfrm>
        </p:grpSpPr>
        <p:sp>
          <p:nvSpPr>
            <p:cNvPr id="74784" name="矩形 74783"/>
            <p:cNvSpPr/>
            <p:nvPr/>
          </p:nvSpPr>
          <p:spPr>
            <a:xfrm>
              <a:off x="363" y="0"/>
              <a:ext cx="142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4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785" name="文本框 74784"/>
            <p:cNvSpPr txBox="1"/>
            <p:nvPr/>
          </p:nvSpPr>
          <p:spPr>
            <a:xfrm>
              <a:off x="0" y="282"/>
              <a:ext cx="454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e=1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786" name="组合 74785"/>
          <p:cNvGrpSpPr/>
          <p:nvPr/>
        </p:nvGrpSpPr>
        <p:grpSpPr>
          <a:xfrm>
            <a:off x="1404938" y="2874963"/>
            <a:ext cx="944562" cy="1095375"/>
            <a:chOff x="0" y="0"/>
            <a:chExt cx="595" cy="690"/>
          </a:xfrm>
        </p:grpSpPr>
        <p:sp>
          <p:nvSpPr>
            <p:cNvPr id="74787" name="矩形 74786"/>
            <p:cNvSpPr/>
            <p:nvPr/>
          </p:nvSpPr>
          <p:spPr>
            <a:xfrm>
              <a:off x="453" y="0"/>
              <a:ext cx="142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5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788" name="文本框 74787"/>
            <p:cNvSpPr txBox="1"/>
            <p:nvPr/>
          </p:nvSpPr>
          <p:spPr>
            <a:xfrm>
              <a:off x="0" y="292"/>
              <a:ext cx="499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s=-1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阻塞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789" name="组合 74788"/>
          <p:cNvGrpSpPr/>
          <p:nvPr/>
        </p:nvGrpSpPr>
        <p:grpSpPr>
          <a:xfrm>
            <a:off x="2700338" y="1830388"/>
            <a:ext cx="873125" cy="1039812"/>
            <a:chOff x="0" y="0"/>
            <a:chExt cx="550" cy="655"/>
          </a:xfrm>
        </p:grpSpPr>
        <p:sp>
          <p:nvSpPr>
            <p:cNvPr id="74790" name="矩形 74789"/>
            <p:cNvSpPr/>
            <p:nvPr/>
          </p:nvSpPr>
          <p:spPr>
            <a:xfrm>
              <a:off x="408" y="0"/>
              <a:ext cx="142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6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791" name="文本框 74790"/>
            <p:cNvSpPr txBox="1"/>
            <p:nvPr/>
          </p:nvSpPr>
          <p:spPr>
            <a:xfrm>
              <a:off x="0" y="287"/>
              <a:ext cx="40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e=0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792" name="组合 74791"/>
          <p:cNvGrpSpPr/>
          <p:nvPr/>
        </p:nvGrpSpPr>
        <p:grpSpPr>
          <a:xfrm>
            <a:off x="2771775" y="2879725"/>
            <a:ext cx="874713" cy="1020763"/>
            <a:chOff x="0" y="0"/>
            <a:chExt cx="551" cy="643"/>
          </a:xfrm>
        </p:grpSpPr>
        <p:sp>
          <p:nvSpPr>
            <p:cNvPr id="74793" name="文本框 74792"/>
            <p:cNvSpPr txBox="1"/>
            <p:nvPr/>
          </p:nvSpPr>
          <p:spPr>
            <a:xfrm>
              <a:off x="0" y="245"/>
              <a:ext cx="499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s=-2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阻塞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4794" name="矩形 74793"/>
            <p:cNvSpPr/>
            <p:nvPr/>
          </p:nvSpPr>
          <p:spPr>
            <a:xfrm>
              <a:off x="409" y="0"/>
              <a:ext cx="142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7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</p:grpSp>
      <p:grpSp>
        <p:nvGrpSpPr>
          <p:cNvPr id="74795" name="组合 74794"/>
          <p:cNvGrpSpPr/>
          <p:nvPr/>
        </p:nvGrpSpPr>
        <p:grpSpPr>
          <a:xfrm>
            <a:off x="4140200" y="1811338"/>
            <a:ext cx="865188" cy="1016000"/>
            <a:chOff x="0" y="0"/>
            <a:chExt cx="545" cy="640"/>
          </a:xfrm>
        </p:grpSpPr>
        <p:sp>
          <p:nvSpPr>
            <p:cNvPr id="74796" name="矩形 74795"/>
            <p:cNvSpPr/>
            <p:nvPr/>
          </p:nvSpPr>
          <p:spPr>
            <a:xfrm>
              <a:off x="403" y="0"/>
              <a:ext cx="142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8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797" name="文本框 74796"/>
            <p:cNvSpPr txBox="1"/>
            <p:nvPr/>
          </p:nvSpPr>
          <p:spPr>
            <a:xfrm>
              <a:off x="0" y="272"/>
              <a:ext cx="454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e=-1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阻塞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798" name="组合 74797"/>
          <p:cNvGrpSpPr/>
          <p:nvPr/>
        </p:nvGrpSpPr>
        <p:grpSpPr>
          <a:xfrm>
            <a:off x="179388" y="4173538"/>
            <a:ext cx="1081087" cy="1008062"/>
            <a:chOff x="0" y="0"/>
            <a:chExt cx="681" cy="635"/>
          </a:xfrm>
        </p:grpSpPr>
        <p:sp>
          <p:nvSpPr>
            <p:cNvPr id="74799" name="矩形 74798"/>
            <p:cNvSpPr/>
            <p:nvPr/>
          </p:nvSpPr>
          <p:spPr>
            <a:xfrm>
              <a:off x="499" y="0"/>
              <a:ext cx="142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9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00" name="文本框 74799"/>
            <p:cNvSpPr txBox="1"/>
            <p:nvPr/>
          </p:nvSpPr>
          <p:spPr>
            <a:xfrm>
              <a:off x="0" y="237"/>
              <a:ext cx="681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s=-1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唤醒</a:t>
              </a: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P2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74801" name="直接连接符 74800"/>
          <p:cNvSpPr/>
          <p:nvPr/>
        </p:nvSpPr>
        <p:spPr>
          <a:xfrm>
            <a:off x="2268538" y="3438525"/>
            <a:ext cx="0" cy="431800"/>
          </a:xfrm>
          <a:prstGeom prst="line">
            <a:avLst/>
          </a:prstGeom>
          <a:ln w="57150" cap="flat" cmpd="sng">
            <a:solidFill>
              <a:srgbClr val="996633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4802" name="直接连接符 74801"/>
          <p:cNvSpPr/>
          <p:nvPr/>
        </p:nvSpPr>
        <p:spPr>
          <a:xfrm>
            <a:off x="6516688" y="2371725"/>
            <a:ext cx="0" cy="431800"/>
          </a:xfrm>
          <a:prstGeom prst="line">
            <a:avLst/>
          </a:prstGeom>
          <a:ln w="57150" cap="flat" cmpd="sng">
            <a:solidFill>
              <a:srgbClr val="996633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74803" name="组合 74802"/>
          <p:cNvGrpSpPr/>
          <p:nvPr/>
        </p:nvGrpSpPr>
        <p:grpSpPr>
          <a:xfrm>
            <a:off x="1476375" y="4159250"/>
            <a:ext cx="1152525" cy="1063625"/>
            <a:chOff x="0" y="0"/>
            <a:chExt cx="726" cy="670"/>
          </a:xfrm>
        </p:grpSpPr>
        <p:sp>
          <p:nvSpPr>
            <p:cNvPr id="74804" name="矩形 74803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12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05" name="文本框 74804"/>
            <p:cNvSpPr txBox="1"/>
            <p:nvPr/>
          </p:nvSpPr>
          <p:spPr>
            <a:xfrm>
              <a:off x="0" y="272"/>
              <a:ext cx="681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s=-1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唤醒</a:t>
              </a: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P3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806" name="组合 74805"/>
          <p:cNvGrpSpPr/>
          <p:nvPr/>
        </p:nvGrpSpPr>
        <p:grpSpPr>
          <a:xfrm>
            <a:off x="5724525" y="2862263"/>
            <a:ext cx="1152525" cy="1136650"/>
            <a:chOff x="0" y="0"/>
            <a:chExt cx="726" cy="716"/>
          </a:xfrm>
        </p:grpSpPr>
        <p:sp>
          <p:nvSpPr>
            <p:cNvPr id="74807" name="矩形 74806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11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08" name="文本框 74807"/>
            <p:cNvSpPr txBox="1"/>
            <p:nvPr/>
          </p:nvSpPr>
          <p:spPr>
            <a:xfrm>
              <a:off x="0" y="318"/>
              <a:ext cx="499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s=-2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阻塞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809" name="组合 74808"/>
          <p:cNvGrpSpPr/>
          <p:nvPr/>
        </p:nvGrpSpPr>
        <p:grpSpPr>
          <a:xfrm>
            <a:off x="222250" y="5211763"/>
            <a:ext cx="1152525" cy="1016000"/>
            <a:chOff x="0" y="0"/>
            <a:chExt cx="726" cy="640"/>
          </a:xfrm>
        </p:grpSpPr>
        <p:sp>
          <p:nvSpPr>
            <p:cNvPr id="74810" name="矩形 74809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10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11" name="文本框 74810"/>
            <p:cNvSpPr txBox="1"/>
            <p:nvPr/>
          </p:nvSpPr>
          <p:spPr>
            <a:xfrm>
              <a:off x="0" y="272"/>
              <a:ext cx="681" cy="368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f=0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唤醒</a:t>
              </a: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C1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74812" name="直接连接符 74811"/>
          <p:cNvSpPr/>
          <p:nvPr/>
        </p:nvSpPr>
        <p:spPr>
          <a:xfrm>
            <a:off x="3636963" y="3367088"/>
            <a:ext cx="0" cy="431800"/>
          </a:xfrm>
          <a:prstGeom prst="line">
            <a:avLst/>
          </a:prstGeom>
          <a:ln w="57150" cap="flat" cmpd="sng">
            <a:solidFill>
              <a:srgbClr val="996633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74813" name="组合 74812"/>
          <p:cNvGrpSpPr/>
          <p:nvPr/>
        </p:nvGrpSpPr>
        <p:grpSpPr>
          <a:xfrm>
            <a:off x="2771775" y="4087813"/>
            <a:ext cx="1152525" cy="1063625"/>
            <a:chOff x="0" y="0"/>
            <a:chExt cx="726" cy="670"/>
          </a:xfrm>
        </p:grpSpPr>
        <p:sp>
          <p:nvSpPr>
            <p:cNvPr id="74814" name="矩形 74813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13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15" name="文本框 74814"/>
            <p:cNvSpPr txBox="1"/>
            <p:nvPr/>
          </p:nvSpPr>
          <p:spPr>
            <a:xfrm>
              <a:off x="0" y="272"/>
              <a:ext cx="681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s=0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唤醒</a:t>
              </a: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C1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74816" name="直接连接符 74815"/>
          <p:cNvSpPr/>
          <p:nvPr/>
        </p:nvSpPr>
        <p:spPr>
          <a:xfrm>
            <a:off x="6516688" y="3438525"/>
            <a:ext cx="0" cy="431800"/>
          </a:xfrm>
          <a:prstGeom prst="line">
            <a:avLst/>
          </a:prstGeom>
          <a:ln w="57150" cap="flat" cmpd="sng">
            <a:solidFill>
              <a:srgbClr val="996633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74817" name="组合 74816"/>
          <p:cNvGrpSpPr/>
          <p:nvPr/>
        </p:nvGrpSpPr>
        <p:grpSpPr>
          <a:xfrm>
            <a:off x="5580063" y="4087813"/>
            <a:ext cx="1152525" cy="1063625"/>
            <a:chOff x="0" y="0"/>
            <a:chExt cx="726" cy="670"/>
          </a:xfrm>
        </p:grpSpPr>
        <p:sp>
          <p:nvSpPr>
            <p:cNvPr id="74818" name="矩形 74817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14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19" name="文本框 74818"/>
            <p:cNvSpPr txBox="1"/>
            <p:nvPr/>
          </p:nvSpPr>
          <p:spPr>
            <a:xfrm>
              <a:off x="0" y="272"/>
              <a:ext cx="681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s=1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820" name="组合 74819"/>
          <p:cNvGrpSpPr/>
          <p:nvPr/>
        </p:nvGrpSpPr>
        <p:grpSpPr>
          <a:xfrm>
            <a:off x="6948488" y="1866900"/>
            <a:ext cx="1152525" cy="1016000"/>
            <a:chOff x="0" y="0"/>
            <a:chExt cx="726" cy="640"/>
          </a:xfrm>
        </p:grpSpPr>
        <p:sp>
          <p:nvSpPr>
            <p:cNvPr id="74821" name="矩形 74820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15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22" name="文本框 74821"/>
            <p:cNvSpPr txBox="1"/>
            <p:nvPr/>
          </p:nvSpPr>
          <p:spPr>
            <a:xfrm>
              <a:off x="0" y="272"/>
              <a:ext cx="68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f=-1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阻塞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823" name="组合 74822"/>
          <p:cNvGrpSpPr/>
          <p:nvPr/>
        </p:nvGrpSpPr>
        <p:grpSpPr>
          <a:xfrm>
            <a:off x="2771458" y="5140325"/>
            <a:ext cx="1152525" cy="1016000"/>
            <a:chOff x="0" y="0"/>
            <a:chExt cx="726" cy="640"/>
          </a:xfrm>
        </p:grpSpPr>
        <p:sp>
          <p:nvSpPr>
            <p:cNvPr id="74824" name="矩形 74823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16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25" name="文本框 74824"/>
            <p:cNvSpPr txBox="1"/>
            <p:nvPr/>
          </p:nvSpPr>
          <p:spPr>
            <a:xfrm>
              <a:off x="0" y="272"/>
              <a:ext cx="68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f=0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唤醒</a:t>
              </a: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C2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74826" name="直接连接符 74825"/>
          <p:cNvSpPr/>
          <p:nvPr/>
        </p:nvSpPr>
        <p:spPr>
          <a:xfrm>
            <a:off x="7812088" y="2371725"/>
            <a:ext cx="0" cy="431800"/>
          </a:xfrm>
          <a:prstGeom prst="line">
            <a:avLst/>
          </a:prstGeom>
          <a:ln w="57150" cap="flat" cmpd="sng">
            <a:solidFill>
              <a:srgbClr val="996633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74827" name="组合 74826"/>
          <p:cNvGrpSpPr/>
          <p:nvPr/>
        </p:nvGrpSpPr>
        <p:grpSpPr>
          <a:xfrm>
            <a:off x="6948488" y="2933700"/>
            <a:ext cx="1152525" cy="1063625"/>
            <a:chOff x="0" y="0"/>
            <a:chExt cx="726" cy="670"/>
          </a:xfrm>
        </p:grpSpPr>
        <p:sp>
          <p:nvSpPr>
            <p:cNvPr id="74828" name="矩形 74827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17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29" name="文本框 74828"/>
            <p:cNvSpPr txBox="1"/>
            <p:nvPr/>
          </p:nvSpPr>
          <p:spPr>
            <a:xfrm>
              <a:off x="0" y="272"/>
              <a:ext cx="681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s=0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830" name="组合 74829"/>
          <p:cNvGrpSpPr/>
          <p:nvPr/>
        </p:nvGrpSpPr>
        <p:grpSpPr>
          <a:xfrm>
            <a:off x="6948488" y="4159250"/>
            <a:ext cx="1152525" cy="1063625"/>
            <a:chOff x="0" y="0"/>
            <a:chExt cx="726" cy="670"/>
          </a:xfrm>
        </p:grpSpPr>
        <p:sp>
          <p:nvSpPr>
            <p:cNvPr id="74831" name="矩形 74830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18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32" name="文本框 74831"/>
            <p:cNvSpPr txBox="1"/>
            <p:nvPr/>
          </p:nvSpPr>
          <p:spPr>
            <a:xfrm>
              <a:off x="0" y="272"/>
              <a:ext cx="681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s=1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833" name="组合 74832"/>
          <p:cNvGrpSpPr/>
          <p:nvPr/>
        </p:nvGrpSpPr>
        <p:grpSpPr>
          <a:xfrm>
            <a:off x="6919913" y="5140325"/>
            <a:ext cx="1152525" cy="1016000"/>
            <a:chOff x="0" y="0"/>
            <a:chExt cx="726" cy="640"/>
          </a:xfrm>
        </p:grpSpPr>
        <p:sp>
          <p:nvSpPr>
            <p:cNvPr id="74834" name="矩形 74833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19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35" name="文本框 74834"/>
            <p:cNvSpPr txBox="1"/>
            <p:nvPr/>
          </p:nvSpPr>
          <p:spPr>
            <a:xfrm>
              <a:off x="0" y="272"/>
              <a:ext cx="68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e=0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唤醒</a:t>
              </a: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P4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74836" name="直接连接符 74835"/>
          <p:cNvSpPr/>
          <p:nvPr/>
        </p:nvSpPr>
        <p:spPr>
          <a:xfrm>
            <a:off x="4860925" y="2298700"/>
            <a:ext cx="0" cy="431800"/>
          </a:xfrm>
          <a:prstGeom prst="line">
            <a:avLst/>
          </a:prstGeom>
          <a:ln w="57150" cap="flat" cmpd="sng">
            <a:solidFill>
              <a:srgbClr val="996633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74837" name="组合 74836"/>
          <p:cNvGrpSpPr/>
          <p:nvPr/>
        </p:nvGrpSpPr>
        <p:grpSpPr>
          <a:xfrm>
            <a:off x="4284663" y="2862263"/>
            <a:ext cx="1152525" cy="1063625"/>
            <a:chOff x="0" y="0"/>
            <a:chExt cx="726" cy="670"/>
          </a:xfrm>
        </p:grpSpPr>
        <p:sp>
          <p:nvSpPr>
            <p:cNvPr id="74838" name="矩形 74837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20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39" name="文本框 74838"/>
            <p:cNvSpPr txBox="1"/>
            <p:nvPr/>
          </p:nvSpPr>
          <p:spPr>
            <a:xfrm>
              <a:off x="0" y="272"/>
              <a:ext cx="681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s=0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840" name="组合 74839"/>
          <p:cNvGrpSpPr/>
          <p:nvPr/>
        </p:nvGrpSpPr>
        <p:grpSpPr>
          <a:xfrm>
            <a:off x="1476375" y="5211763"/>
            <a:ext cx="1081088" cy="1016000"/>
            <a:chOff x="64" y="0"/>
            <a:chExt cx="681" cy="640"/>
          </a:xfrm>
        </p:grpSpPr>
        <p:sp>
          <p:nvSpPr>
            <p:cNvPr id="74841" name="矩形 74840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21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42" name="文本框 74841"/>
            <p:cNvSpPr txBox="1"/>
            <p:nvPr/>
          </p:nvSpPr>
          <p:spPr>
            <a:xfrm>
              <a:off x="64" y="272"/>
              <a:ext cx="68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f=1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4843" name="组合 74842"/>
          <p:cNvGrpSpPr/>
          <p:nvPr/>
        </p:nvGrpSpPr>
        <p:grpSpPr>
          <a:xfrm>
            <a:off x="8105775" y="1809750"/>
            <a:ext cx="1152525" cy="1016000"/>
            <a:chOff x="0" y="0"/>
            <a:chExt cx="726" cy="640"/>
          </a:xfrm>
        </p:grpSpPr>
        <p:sp>
          <p:nvSpPr>
            <p:cNvPr id="74844" name="矩形 74843"/>
            <p:cNvSpPr/>
            <p:nvPr/>
          </p:nvSpPr>
          <p:spPr>
            <a:xfrm>
              <a:off x="363" y="0"/>
              <a:ext cx="363" cy="30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3200" b="1">
                  <a:solidFill>
                    <a:srgbClr val="996633"/>
                  </a:solidFill>
                  <a:latin typeface="Arial" panose="020B0604020202020204" pitchFamily="34" charset="0"/>
                  <a:ea typeface="黑体" panose="02010609060101010101" pitchFamily="1" charset="-122"/>
                  <a:sym typeface="Wingdings 2" panose="05020102010507070707" pitchFamily="2" charset="2"/>
                </a:rPr>
                <a:t>22</a:t>
              </a:r>
              <a:endParaRPr lang="en-US" altLang="zh-CN" sz="32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  <a:sym typeface="Wingdings 2" panose="05020102010507070707" pitchFamily="2" charset="2"/>
              </a:endParaRPr>
            </a:p>
          </p:txBody>
        </p:sp>
        <p:sp>
          <p:nvSpPr>
            <p:cNvPr id="74845" name="文本框 74844"/>
            <p:cNvSpPr txBox="1"/>
            <p:nvPr/>
          </p:nvSpPr>
          <p:spPr>
            <a:xfrm>
              <a:off x="0" y="272"/>
              <a:ext cx="681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f=0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74846" name="文本框 74845"/>
          <p:cNvSpPr txBox="1"/>
          <p:nvPr/>
        </p:nvSpPr>
        <p:spPr>
          <a:xfrm>
            <a:off x="5897563" y="0"/>
            <a:ext cx="835025" cy="42703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4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4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4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4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4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4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4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4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4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4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4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4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4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4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4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4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4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4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4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4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4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4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4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4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74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4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4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4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4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4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4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74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4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4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标题 7577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PV操作使用规则</a:t>
            </a:r>
            <a:endParaRPr lang="zh-CN" altLang="en-US" dirty="0"/>
          </a:p>
        </p:txBody>
      </p:sp>
      <p:grpSp>
        <p:nvGrpSpPr>
          <p:cNvPr id="75779" name="组合 75778"/>
          <p:cNvGrpSpPr/>
          <p:nvPr/>
        </p:nvGrpSpPr>
        <p:grpSpPr>
          <a:xfrm>
            <a:off x="971550" y="3411538"/>
            <a:ext cx="6551613" cy="2632075"/>
            <a:chOff x="0" y="0"/>
            <a:chExt cx="4127" cy="1658"/>
          </a:xfrm>
        </p:grpSpPr>
        <p:sp>
          <p:nvSpPr>
            <p:cNvPr id="75780" name="文本框 75779"/>
            <p:cNvSpPr txBox="1"/>
            <p:nvPr/>
          </p:nvSpPr>
          <p:spPr>
            <a:xfrm>
              <a:off x="0" y="0"/>
              <a:ext cx="1452" cy="165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solidFill>
                    <a:srgbClr val="FF66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producer</a:t>
              </a: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：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   </a:t>
              </a: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semwait(e);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   semwait(s);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        …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   semgnal(s);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   semsignal(f);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5781" name="文本框 75780"/>
            <p:cNvSpPr txBox="1"/>
            <p:nvPr/>
          </p:nvSpPr>
          <p:spPr>
            <a:xfrm>
              <a:off x="2449" y="0"/>
              <a:ext cx="1678" cy="165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solidFill>
                    <a:srgbClr val="FF66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consumer</a:t>
              </a: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：</a:t>
              </a:r>
              <a:endParaRPr lang="zh-CN" altLang="en-US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1" charset="-122"/>
                </a:rPr>
                <a:t>   </a:t>
              </a: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semwait(f);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   semwait(s); 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        …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   semsignal(s);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120000"/>
                </a:lnSpc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1" charset="-122"/>
                </a:rPr>
                <a:t>   semsignal(e);</a:t>
              </a:r>
              <a:endParaRPr lang="en-US" altLang="zh-CN" sz="2400" b="1"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75782" name="文本框 75781"/>
          <p:cNvSpPr txBox="1"/>
          <p:nvPr/>
        </p:nvSpPr>
        <p:spPr>
          <a:xfrm>
            <a:off x="539750" y="892175"/>
            <a:ext cx="8064500" cy="241173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wait(S) </a:t>
            </a:r>
            <a:r>
              <a:rPr lang="zh-CN" altLang="en-US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signal(S) </a:t>
            </a:r>
            <a:r>
              <a:rPr lang="zh-CN" altLang="en-US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的使用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 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操作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成对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出现，处理互斥时出现在同一进程中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                      处理同步时出现在不同进程中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en-US" altLang="zh-CN" sz="2800" b="1">
                <a:solidFill>
                  <a:srgbClr val="FF66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②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同步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先于互斥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P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调用，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V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的顺序无关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30000"/>
              </a:lnSpc>
            </a:pPr>
            <a:r>
              <a:rPr lang="en-US" altLang="zh-CN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顺序不对可能产生死锁 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75783" name="组合 75782"/>
          <p:cNvGrpSpPr/>
          <p:nvPr/>
        </p:nvGrpSpPr>
        <p:grpSpPr>
          <a:xfrm>
            <a:off x="539750" y="4708525"/>
            <a:ext cx="6553200" cy="935038"/>
            <a:chOff x="0" y="0"/>
            <a:chExt cx="4128" cy="589"/>
          </a:xfrm>
        </p:grpSpPr>
        <p:sp>
          <p:nvSpPr>
            <p:cNvPr id="75784" name="直接连接符 75783"/>
            <p:cNvSpPr/>
            <p:nvPr/>
          </p:nvSpPr>
          <p:spPr>
            <a:xfrm>
              <a:off x="453" y="0"/>
              <a:ext cx="1043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785" name="直接连接符 75784"/>
            <p:cNvSpPr/>
            <p:nvPr/>
          </p:nvSpPr>
          <p:spPr>
            <a:xfrm>
              <a:off x="453" y="589"/>
              <a:ext cx="1225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786" name="直接连接符 75785"/>
            <p:cNvSpPr/>
            <p:nvPr/>
          </p:nvSpPr>
          <p:spPr>
            <a:xfrm>
              <a:off x="2903" y="45"/>
              <a:ext cx="1089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787" name="直接连接符 75786"/>
            <p:cNvSpPr/>
            <p:nvPr/>
          </p:nvSpPr>
          <p:spPr>
            <a:xfrm>
              <a:off x="2903" y="589"/>
              <a:ext cx="1225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788" name="文本框 75787"/>
            <p:cNvSpPr txBox="1"/>
            <p:nvPr/>
          </p:nvSpPr>
          <p:spPr>
            <a:xfrm>
              <a:off x="0" y="90"/>
              <a:ext cx="499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A34FFF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互斥</a:t>
              </a:r>
              <a:endParaRPr lang="zh-CN" altLang="en-US" sz="2800" b="1">
                <a:solidFill>
                  <a:srgbClr val="A34F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5789" name="文本框 75788"/>
            <p:cNvSpPr txBox="1"/>
            <p:nvPr/>
          </p:nvSpPr>
          <p:spPr>
            <a:xfrm>
              <a:off x="2449" y="136"/>
              <a:ext cx="499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A34FFF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互斥</a:t>
              </a:r>
              <a:endParaRPr lang="zh-CN" altLang="en-US" sz="2800" b="1">
                <a:solidFill>
                  <a:srgbClr val="A34F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5790" name="组合 75789"/>
          <p:cNvGrpSpPr/>
          <p:nvPr/>
        </p:nvGrpSpPr>
        <p:grpSpPr>
          <a:xfrm>
            <a:off x="1258888" y="3611563"/>
            <a:ext cx="7346950" cy="2695575"/>
            <a:chOff x="0" y="0"/>
            <a:chExt cx="4628" cy="1698"/>
          </a:xfrm>
        </p:grpSpPr>
        <p:sp>
          <p:nvSpPr>
            <p:cNvPr id="75791" name="直接连接符 75790"/>
            <p:cNvSpPr/>
            <p:nvPr/>
          </p:nvSpPr>
          <p:spPr>
            <a:xfrm>
              <a:off x="0" y="464"/>
              <a:ext cx="1044" cy="0"/>
            </a:xfrm>
            <a:prstGeom prst="line">
              <a:avLst/>
            </a:prstGeom>
            <a:ln w="5715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792" name="直接连接符 75791"/>
            <p:cNvSpPr/>
            <p:nvPr/>
          </p:nvSpPr>
          <p:spPr>
            <a:xfrm>
              <a:off x="2450" y="1553"/>
              <a:ext cx="1270" cy="0"/>
            </a:xfrm>
            <a:prstGeom prst="line">
              <a:avLst/>
            </a:prstGeom>
            <a:ln w="5715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793" name="文本框 75792"/>
            <p:cNvSpPr txBox="1"/>
            <p:nvPr/>
          </p:nvSpPr>
          <p:spPr>
            <a:xfrm>
              <a:off x="1134" y="0"/>
              <a:ext cx="817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0000FF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没有空槽</a:t>
              </a:r>
              <a:endParaRPr lang="zh-CN" altLang="en-US" sz="24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0000FF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阻塞自己</a:t>
              </a:r>
              <a:endParaRPr lang="zh-CN" altLang="en-US" sz="24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5794" name="文本框 75793"/>
            <p:cNvSpPr txBox="1"/>
            <p:nvPr/>
          </p:nvSpPr>
          <p:spPr>
            <a:xfrm>
              <a:off x="3811" y="1330"/>
              <a:ext cx="817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0000FF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唤醒等待</a:t>
              </a:r>
              <a:endParaRPr lang="zh-CN" altLang="en-US" sz="24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0000FF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空槽进程</a:t>
              </a:r>
              <a:endParaRPr lang="zh-CN" altLang="en-US" sz="24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5795" name="组合 75794"/>
          <p:cNvGrpSpPr/>
          <p:nvPr/>
        </p:nvGrpSpPr>
        <p:grpSpPr>
          <a:xfrm>
            <a:off x="1258888" y="3692526"/>
            <a:ext cx="7131050" cy="2535238"/>
            <a:chOff x="0" y="-5"/>
            <a:chExt cx="4492" cy="1597"/>
          </a:xfrm>
        </p:grpSpPr>
        <p:sp>
          <p:nvSpPr>
            <p:cNvPr id="75796" name="直接连接符 75795"/>
            <p:cNvSpPr/>
            <p:nvPr/>
          </p:nvSpPr>
          <p:spPr>
            <a:xfrm>
              <a:off x="0" y="1497"/>
              <a:ext cx="1089" cy="0"/>
            </a:xfrm>
            <a:prstGeom prst="line">
              <a:avLst/>
            </a:prstGeom>
            <a:ln w="57150" cap="flat" cmpd="sng">
              <a:solidFill>
                <a:srgbClr val="00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797" name="文本框 75796"/>
            <p:cNvSpPr txBox="1"/>
            <p:nvPr/>
          </p:nvSpPr>
          <p:spPr>
            <a:xfrm>
              <a:off x="1315" y="1224"/>
              <a:ext cx="817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唤醒等待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满槽进程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75798" name="直接连接符 75797"/>
            <p:cNvSpPr/>
            <p:nvPr/>
          </p:nvSpPr>
          <p:spPr>
            <a:xfrm>
              <a:off x="2450" y="363"/>
              <a:ext cx="907" cy="0"/>
            </a:xfrm>
            <a:prstGeom prst="line">
              <a:avLst/>
            </a:prstGeom>
            <a:ln w="57150" cap="flat" cmpd="sng">
              <a:solidFill>
                <a:srgbClr val="00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799" name="文本框 75798"/>
            <p:cNvSpPr txBox="1"/>
            <p:nvPr/>
          </p:nvSpPr>
          <p:spPr>
            <a:xfrm>
              <a:off x="3675" y="-5"/>
              <a:ext cx="817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没有满槽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阻塞自己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5800" name="组合 75799"/>
          <p:cNvGrpSpPr/>
          <p:nvPr/>
        </p:nvGrpSpPr>
        <p:grpSpPr>
          <a:xfrm>
            <a:off x="1116013" y="3916363"/>
            <a:ext cx="5830887" cy="935037"/>
            <a:chOff x="0" y="0"/>
            <a:chExt cx="3673" cy="589"/>
          </a:xfrm>
        </p:grpSpPr>
        <p:sp>
          <p:nvSpPr>
            <p:cNvPr id="75801" name="矩形 75800"/>
            <p:cNvSpPr/>
            <p:nvPr/>
          </p:nvSpPr>
          <p:spPr>
            <a:xfrm>
              <a:off x="0" y="0"/>
              <a:ext cx="1224" cy="544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802" name="矩形 75801"/>
            <p:cNvSpPr/>
            <p:nvPr/>
          </p:nvSpPr>
          <p:spPr>
            <a:xfrm>
              <a:off x="2449" y="0"/>
              <a:ext cx="1224" cy="589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5803" name="直接连接符 75802"/>
          <p:cNvSpPr/>
          <p:nvPr/>
        </p:nvSpPr>
        <p:spPr>
          <a:xfrm>
            <a:off x="971550" y="2720975"/>
            <a:ext cx="3240088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5804" name="直接连接符 75803"/>
          <p:cNvSpPr/>
          <p:nvPr/>
        </p:nvSpPr>
        <p:spPr>
          <a:xfrm>
            <a:off x="900113" y="1709738"/>
            <a:ext cx="6408737" cy="0"/>
          </a:xfrm>
          <a:prstGeom prst="line">
            <a:avLst/>
          </a:prstGeom>
          <a:ln w="5715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5805" name="直接连接符 75804"/>
          <p:cNvSpPr/>
          <p:nvPr/>
        </p:nvSpPr>
        <p:spPr>
          <a:xfrm>
            <a:off x="2843213" y="2187575"/>
            <a:ext cx="4537075" cy="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5806" name="直接连接符 75805"/>
          <p:cNvSpPr/>
          <p:nvPr/>
        </p:nvSpPr>
        <p:spPr>
          <a:xfrm>
            <a:off x="2843213" y="2260600"/>
            <a:ext cx="4465637" cy="0"/>
          </a:xfrm>
          <a:prstGeom prst="line">
            <a:avLst/>
          </a:prstGeom>
          <a:ln w="57150" cap="flat" cmpd="sng">
            <a:solidFill>
              <a:srgbClr val="00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5807" name="直接连接符 75806"/>
          <p:cNvSpPr/>
          <p:nvPr/>
        </p:nvSpPr>
        <p:spPr>
          <a:xfrm>
            <a:off x="4643438" y="2692400"/>
            <a:ext cx="2160587" cy="0"/>
          </a:xfrm>
          <a:prstGeom prst="line">
            <a:avLst/>
          </a:prstGeom>
          <a:ln w="57150" cap="flat" cmpd="sng">
            <a:solidFill>
              <a:srgbClr val="00FFFF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75808" name="组合 75807"/>
          <p:cNvGrpSpPr/>
          <p:nvPr/>
        </p:nvGrpSpPr>
        <p:grpSpPr>
          <a:xfrm>
            <a:off x="1116013" y="5211763"/>
            <a:ext cx="6119812" cy="936625"/>
            <a:chOff x="0" y="0"/>
            <a:chExt cx="3855" cy="590"/>
          </a:xfrm>
        </p:grpSpPr>
        <p:sp>
          <p:nvSpPr>
            <p:cNvPr id="75809" name="矩形 75808"/>
            <p:cNvSpPr/>
            <p:nvPr/>
          </p:nvSpPr>
          <p:spPr>
            <a:xfrm>
              <a:off x="0" y="0"/>
              <a:ext cx="1406" cy="590"/>
            </a:xfrm>
            <a:prstGeom prst="rect">
              <a:avLst/>
            </a:prstGeom>
            <a:noFill/>
            <a:ln w="57150" cap="flat" cmpd="sng">
              <a:solidFill>
                <a:srgbClr val="00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5810" name="矩形 75809"/>
            <p:cNvSpPr/>
            <p:nvPr/>
          </p:nvSpPr>
          <p:spPr>
            <a:xfrm>
              <a:off x="2495" y="0"/>
              <a:ext cx="1360" cy="590"/>
            </a:xfrm>
            <a:prstGeom prst="rect">
              <a:avLst/>
            </a:prstGeom>
            <a:noFill/>
            <a:ln w="57150" cap="flat" cmpd="sng">
              <a:solidFill>
                <a:srgbClr val="00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5811" name="文本框 75810"/>
          <p:cNvSpPr txBox="1"/>
          <p:nvPr/>
        </p:nvSpPr>
        <p:spPr>
          <a:xfrm>
            <a:off x="5508625" y="0"/>
            <a:ext cx="835025" cy="42703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综合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7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5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5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5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5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5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5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标题 7680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推导分析  错误情况1</a:t>
            </a:r>
            <a:endParaRPr lang="zh-CN" altLang="en-US" dirty="0"/>
          </a:p>
        </p:txBody>
      </p:sp>
      <p:sp>
        <p:nvSpPr>
          <p:cNvPr id="76803" name="文本框 76802"/>
          <p:cNvSpPr txBox="1"/>
          <p:nvPr/>
        </p:nvSpPr>
        <p:spPr>
          <a:xfrm>
            <a:off x="323850" y="2274888"/>
            <a:ext cx="2305050" cy="26327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producer1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wait(f);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wait(s);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…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signal(s);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signal(f);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6804" name="文本框 76803"/>
          <p:cNvSpPr txBox="1"/>
          <p:nvPr/>
        </p:nvSpPr>
        <p:spPr>
          <a:xfrm>
            <a:off x="4211638" y="2274888"/>
            <a:ext cx="3313112" cy="26327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consumer1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wait(e);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wait(s); 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…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signal(s);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signal(e);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6805" name="文本框 76804"/>
          <p:cNvSpPr txBox="1"/>
          <p:nvPr/>
        </p:nvSpPr>
        <p:spPr>
          <a:xfrm>
            <a:off x="323850" y="979488"/>
            <a:ext cx="4679950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P、V顺序不对的情况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6806" name="文本框 76805"/>
          <p:cNvSpPr txBox="1"/>
          <p:nvPr/>
        </p:nvSpPr>
        <p:spPr>
          <a:xfrm>
            <a:off x="1981200" y="2779713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f=-1阻塞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6807" name="矩形 76806"/>
          <p:cNvSpPr/>
          <p:nvPr/>
        </p:nvSpPr>
        <p:spPr>
          <a:xfrm>
            <a:off x="323850" y="1555750"/>
            <a:ext cx="3066415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A34F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</a:t>
            </a:r>
            <a:r>
              <a:rPr lang="en-US" altLang="zh-CN" sz="2800" b="1">
                <a:solidFill>
                  <a:srgbClr val="A34F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f=0,e=n=3,s=1</a:t>
            </a:r>
            <a:endParaRPr lang="en-US" altLang="zh-CN" sz="2800" b="1">
              <a:solidFill>
                <a:srgbClr val="A34F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6808" name="文本框 76807"/>
          <p:cNvSpPr txBox="1"/>
          <p:nvPr/>
        </p:nvSpPr>
        <p:spPr>
          <a:xfrm>
            <a:off x="6265863" y="2851150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e=2继续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6809" name="文本框 76808"/>
          <p:cNvSpPr txBox="1"/>
          <p:nvPr/>
        </p:nvSpPr>
        <p:spPr>
          <a:xfrm>
            <a:off x="6267450" y="3282950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=0继续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6810" name="文本框 76809"/>
          <p:cNvSpPr txBox="1"/>
          <p:nvPr/>
        </p:nvSpPr>
        <p:spPr>
          <a:xfrm>
            <a:off x="6554788" y="4148138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④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=1继续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6811" name="文本框 76810"/>
          <p:cNvSpPr txBox="1"/>
          <p:nvPr/>
        </p:nvSpPr>
        <p:spPr>
          <a:xfrm>
            <a:off x="5867400" y="4579938"/>
            <a:ext cx="3062288" cy="7315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 </a:t>
            </a: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⑤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e=3继续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(不会唤醒阻塞进程P1)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6812" name="文本框 76811"/>
          <p:cNvSpPr txBox="1"/>
          <p:nvPr/>
        </p:nvSpPr>
        <p:spPr>
          <a:xfrm>
            <a:off x="684213" y="5443538"/>
            <a:ext cx="7056437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错误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r>
              <a:rPr lang="zh-CN" altLang="en-US" sz="28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被阻塞的生产者永远不会被唤醒</a:t>
            </a:r>
            <a:endParaRPr lang="zh-CN" altLang="en-US" sz="2800" b="1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6813" name="文本框 76812"/>
          <p:cNvSpPr txBox="1"/>
          <p:nvPr/>
        </p:nvSpPr>
        <p:spPr>
          <a:xfrm>
            <a:off x="8308975" y="942975"/>
            <a:ext cx="835025" cy="42703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/>
      <p:bldP spid="76804" grpId="0"/>
      <p:bldP spid="76805" grpId="0"/>
      <p:bldP spid="76806" grpId="0"/>
      <p:bldP spid="76807" grpId="0"/>
      <p:bldP spid="76808" grpId="0"/>
      <p:bldP spid="76809" grpId="0"/>
      <p:bldP spid="76810" grpId="0"/>
      <p:bldP spid="76811" grpId="0"/>
      <p:bldP spid="768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标题 7782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推导分析  错误情况2</a:t>
            </a:r>
            <a:endParaRPr lang="zh-CN" altLang="en-US" dirty="0"/>
          </a:p>
        </p:txBody>
      </p:sp>
      <p:sp>
        <p:nvSpPr>
          <p:cNvPr id="77827" name="文本框 77826"/>
          <p:cNvSpPr txBox="1"/>
          <p:nvPr/>
        </p:nvSpPr>
        <p:spPr>
          <a:xfrm>
            <a:off x="288925" y="2424113"/>
            <a:ext cx="2305050" cy="26327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producer1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wait(e);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wait(s);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…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signal(s);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signal(e);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7828" name="文本框 77827"/>
          <p:cNvSpPr txBox="1"/>
          <p:nvPr/>
        </p:nvSpPr>
        <p:spPr>
          <a:xfrm>
            <a:off x="4897438" y="2424113"/>
            <a:ext cx="3313112" cy="26327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consumer1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wait(f);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wait(s); 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…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signal(s);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signal(f);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7829" name="文本框 77828"/>
          <p:cNvSpPr txBox="1"/>
          <p:nvPr/>
        </p:nvSpPr>
        <p:spPr>
          <a:xfrm>
            <a:off x="288925" y="1128713"/>
            <a:ext cx="4679950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P、V顺序不对的情况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7830" name="文本框 77829"/>
          <p:cNvSpPr txBox="1"/>
          <p:nvPr/>
        </p:nvSpPr>
        <p:spPr>
          <a:xfrm>
            <a:off x="2305050" y="2928938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e=2继续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7831" name="矩形 77830"/>
          <p:cNvSpPr/>
          <p:nvPr/>
        </p:nvSpPr>
        <p:spPr>
          <a:xfrm>
            <a:off x="288925" y="1704975"/>
            <a:ext cx="3066415" cy="426720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A34F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</a:t>
            </a:r>
            <a:r>
              <a:rPr lang="en-US" altLang="zh-CN" sz="2800" b="1">
                <a:solidFill>
                  <a:srgbClr val="A34F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f=0,e=n=3,s=1</a:t>
            </a:r>
            <a:endParaRPr lang="en-US" altLang="zh-CN" sz="2800" b="1">
              <a:solidFill>
                <a:srgbClr val="A34F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7832" name="文本框 77831"/>
          <p:cNvSpPr txBox="1"/>
          <p:nvPr/>
        </p:nvSpPr>
        <p:spPr>
          <a:xfrm>
            <a:off x="6553200" y="2928938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f=-1阻塞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7833" name="文本框 77832"/>
          <p:cNvSpPr txBox="1"/>
          <p:nvPr/>
        </p:nvSpPr>
        <p:spPr>
          <a:xfrm>
            <a:off x="2305050" y="3432175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=0继续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7834" name="文本框 77833"/>
          <p:cNvSpPr txBox="1"/>
          <p:nvPr/>
        </p:nvSpPr>
        <p:spPr>
          <a:xfrm>
            <a:off x="2592388" y="4297363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④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=1继续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7835" name="文本框 77834"/>
          <p:cNvSpPr txBox="1"/>
          <p:nvPr/>
        </p:nvSpPr>
        <p:spPr>
          <a:xfrm>
            <a:off x="2592388" y="4729163"/>
            <a:ext cx="3384550" cy="7315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⑤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e=3继续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(不会唤醒阻塞进程C1)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7836" name="文本框 77835"/>
          <p:cNvSpPr txBox="1"/>
          <p:nvPr/>
        </p:nvSpPr>
        <p:spPr>
          <a:xfrm>
            <a:off x="649288" y="5592763"/>
            <a:ext cx="7056437" cy="4270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错误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r>
              <a:rPr lang="zh-CN" altLang="en-US" sz="28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被阻塞的消费者永远不会被唤醒</a:t>
            </a:r>
            <a:endParaRPr lang="zh-CN" altLang="en-US" sz="2800" b="1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7837" name="文本框 77836"/>
          <p:cNvSpPr txBox="1"/>
          <p:nvPr/>
        </p:nvSpPr>
        <p:spPr>
          <a:xfrm>
            <a:off x="8210550" y="915988"/>
            <a:ext cx="835025" cy="427037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7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7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7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77828" grpId="0"/>
      <p:bldP spid="77829" grpId="0"/>
      <p:bldP spid="77830" grpId="0"/>
      <p:bldP spid="77831" grpId="0"/>
      <p:bldP spid="77832" grpId="0"/>
      <p:bldP spid="77833" grpId="0"/>
      <p:bldP spid="77834" grpId="0"/>
      <p:bldP spid="77835" grpId="0"/>
      <p:bldP spid="7783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标题 7884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2950"/>
          </a:xfrm>
        </p:spPr>
        <p:txBody>
          <a:bodyPr anchor="ctr"/>
          <a:p>
            <a:r>
              <a:rPr lang="zh-CN" altLang="en-US" dirty="0"/>
              <a:t>推导分析  错误情况3</a:t>
            </a:r>
            <a:endParaRPr lang="zh-CN" altLang="en-US" dirty="0"/>
          </a:p>
        </p:txBody>
      </p:sp>
      <p:sp>
        <p:nvSpPr>
          <p:cNvPr id="78851" name="文本框 78850"/>
          <p:cNvSpPr txBox="1"/>
          <p:nvPr/>
        </p:nvSpPr>
        <p:spPr>
          <a:xfrm>
            <a:off x="179388" y="1169988"/>
            <a:ext cx="2305050" cy="26327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producer1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wait(s);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wait(e);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…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signal(s);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signal(f);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52" name="文本框 78851"/>
          <p:cNvSpPr txBox="1"/>
          <p:nvPr/>
        </p:nvSpPr>
        <p:spPr>
          <a:xfrm>
            <a:off x="179388" y="3906838"/>
            <a:ext cx="3313112" cy="263271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consumer2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wait(s);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wait(f); 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…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signal(s);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signal(e);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53" name="文本框 78852"/>
          <p:cNvSpPr txBox="1"/>
          <p:nvPr/>
        </p:nvSpPr>
        <p:spPr>
          <a:xfrm>
            <a:off x="6228080" y="1610043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=0继续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54" name="文本框 78853"/>
          <p:cNvSpPr txBox="1"/>
          <p:nvPr/>
        </p:nvSpPr>
        <p:spPr>
          <a:xfrm>
            <a:off x="2268538" y="4410075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=-1阻塞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55" name="文本框 78854"/>
          <p:cNvSpPr txBox="1"/>
          <p:nvPr/>
        </p:nvSpPr>
        <p:spPr>
          <a:xfrm>
            <a:off x="2124075" y="1674813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=-2阻塞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56" name="文本框 78855"/>
          <p:cNvSpPr txBox="1"/>
          <p:nvPr/>
        </p:nvSpPr>
        <p:spPr>
          <a:xfrm>
            <a:off x="6227763" y="2033588"/>
            <a:ext cx="23749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x-none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④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f=-1阻塞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57" name="文本框 78856"/>
          <p:cNvSpPr txBox="1"/>
          <p:nvPr/>
        </p:nvSpPr>
        <p:spPr>
          <a:xfrm>
            <a:off x="3779838" y="5130800"/>
            <a:ext cx="5113337" cy="12811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错误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3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生产者消费者都被阻塞了</a:t>
            </a:r>
            <a:endParaRPr lang="zh-CN" altLang="en-US" sz="2800" b="1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8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8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同步操作被阻塞在互斥区内</a:t>
            </a:r>
            <a:r>
              <a:rPr lang="en-US" altLang="zh-CN" sz="28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8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58" name="文本框 78857"/>
          <p:cNvSpPr txBox="1"/>
          <p:nvPr/>
        </p:nvSpPr>
        <p:spPr>
          <a:xfrm>
            <a:off x="179388" y="730250"/>
            <a:ext cx="4679950" cy="4270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P、V顺序不对的情况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59" name="矩形 78858"/>
          <p:cNvSpPr/>
          <p:nvPr/>
        </p:nvSpPr>
        <p:spPr>
          <a:xfrm>
            <a:off x="4500563" y="725488"/>
            <a:ext cx="262763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A34F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</a:t>
            </a:r>
            <a:r>
              <a:rPr lang="en-US" altLang="zh-CN" sz="2400" b="1">
                <a:solidFill>
                  <a:srgbClr val="A34F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f=0,e=n=3,s=1</a:t>
            </a:r>
            <a:endParaRPr lang="en-US" altLang="zh-CN" sz="2400" b="1">
              <a:solidFill>
                <a:srgbClr val="A34F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60" name="文本框 78859"/>
          <p:cNvSpPr txBox="1"/>
          <p:nvPr/>
        </p:nvSpPr>
        <p:spPr>
          <a:xfrm>
            <a:off x="4475163" y="1119188"/>
            <a:ext cx="2305050" cy="26327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consumer1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wait(s);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wait(f);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…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signal(s);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signal(e);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8861" name="直接连接符 78860"/>
          <p:cNvSpPr/>
          <p:nvPr/>
        </p:nvSpPr>
        <p:spPr>
          <a:xfrm>
            <a:off x="0" y="3978275"/>
            <a:ext cx="4500563" cy="0"/>
          </a:xfrm>
          <a:prstGeom prst="line">
            <a:avLst/>
          </a:prstGeom>
          <a:ln w="57150" cap="flat" cmpd="sng">
            <a:solidFill>
              <a:schemeClr val="folHlink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78862" name="直接连接符 78861"/>
          <p:cNvSpPr/>
          <p:nvPr/>
        </p:nvSpPr>
        <p:spPr>
          <a:xfrm>
            <a:off x="4427538" y="1169988"/>
            <a:ext cx="0" cy="2808287"/>
          </a:xfrm>
          <a:prstGeom prst="line">
            <a:avLst/>
          </a:prstGeom>
          <a:ln w="57150" cap="flat" cmpd="sng">
            <a:solidFill>
              <a:schemeClr val="folHlink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78863" name="文本框 78862"/>
          <p:cNvSpPr txBox="1"/>
          <p:nvPr/>
        </p:nvSpPr>
        <p:spPr>
          <a:xfrm>
            <a:off x="8308975" y="2398713"/>
            <a:ext cx="835025" cy="427037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8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8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8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/>
      <p:bldP spid="78852" grpId="0" bldLvl="0" animBg="1"/>
      <p:bldP spid="78853" grpId="0"/>
      <p:bldP spid="78854" grpId="0"/>
      <p:bldP spid="78855" grpId="0"/>
      <p:bldP spid="78856" grpId="0"/>
      <p:bldP spid="78857" grpId="0"/>
      <p:bldP spid="78858" grpId="0"/>
      <p:bldP spid="78859" grpId="0"/>
      <p:bldP spid="7886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标题 7987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推导分析  错误情况4</a:t>
            </a:r>
            <a:endParaRPr lang="zh-CN" altLang="en-US" dirty="0"/>
          </a:p>
        </p:txBody>
      </p:sp>
      <p:sp>
        <p:nvSpPr>
          <p:cNvPr id="79875" name="文本框 79874"/>
          <p:cNvSpPr txBox="1"/>
          <p:nvPr/>
        </p:nvSpPr>
        <p:spPr>
          <a:xfrm>
            <a:off x="179388" y="984250"/>
            <a:ext cx="4679950" cy="4270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P、V顺序不对的情况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④</a:t>
            </a: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 dirty="0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9876" name="矩形 79875"/>
          <p:cNvSpPr/>
          <p:nvPr/>
        </p:nvSpPr>
        <p:spPr>
          <a:xfrm>
            <a:off x="4284663" y="984250"/>
            <a:ext cx="262763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A34F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</a:t>
            </a:r>
            <a:r>
              <a:rPr lang="en-US" altLang="zh-CN" sz="2400" b="1">
                <a:solidFill>
                  <a:srgbClr val="A34F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f=0,e=n=3,s=1</a:t>
            </a:r>
            <a:endParaRPr lang="en-US" altLang="zh-CN" sz="2400" b="1">
              <a:solidFill>
                <a:srgbClr val="A34F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9877" name="文本框 79876"/>
          <p:cNvSpPr txBox="1"/>
          <p:nvPr/>
        </p:nvSpPr>
        <p:spPr>
          <a:xfrm>
            <a:off x="179388" y="1416050"/>
            <a:ext cx="2089150" cy="18002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consumer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</a:t>
            </a:r>
            <a:r>
              <a:rPr lang="en-US" altLang="zh-CN" sz="24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f</a:t>
            </a:r>
            <a:r>
              <a:rPr lang="en-US" altLang="zh-CN" sz="24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);</a:t>
            </a:r>
            <a:endParaRPr lang="en-US" altLang="zh-CN" sz="2400" b="1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wait(s);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…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signal(s);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signal(e);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9878" name="文本框 79877"/>
          <p:cNvSpPr txBox="1"/>
          <p:nvPr/>
        </p:nvSpPr>
        <p:spPr>
          <a:xfrm>
            <a:off x="5867400" y="1487488"/>
            <a:ext cx="2160588" cy="18002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producer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wait(e);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wait(s); 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…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signal(s);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signal(f);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9879" name="直接连接符 79878"/>
          <p:cNvSpPr/>
          <p:nvPr/>
        </p:nvSpPr>
        <p:spPr>
          <a:xfrm flipV="1">
            <a:off x="179705" y="1985010"/>
            <a:ext cx="1223010" cy="7620"/>
          </a:xfrm>
          <a:prstGeom prst="line">
            <a:avLst/>
          </a:prstGeom>
          <a:ln w="5715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80" name="文本框 79879"/>
          <p:cNvSpPr txBox="1"/>
          <p:nvPr/>
        </p:nvSpPr>
        <p:spPr>
          <a:xfrm>
            <a:off x="3563938" y="1487488"/>
            <a:ext cx="2089150" cy="18002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consumer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e</a:t>
            </a:r>
            <a:r>
              <a:rPr lang="en-US" altLang="zh-CN" sz="24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);</a:t>
            </a:r>
            <a:endParaRPr lang="en-US" altLang="zh-CN" sz="2400" b="1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wait(s);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…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signal(s);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8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signal(e);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9881" name="右箭头 79880"/>
          <p:cNvSpPr/>
          <p:nvPr/>
        </p:nvSpPr>
        <p:spPr>
          <a:xfrm>
            <a:off x="2411413" y="2135188"/>
            <a:ext cx="936625" cy="288925"/>
          </a:xfrm>
          <a:prstGeom prst="rightArrow">
            <a:avLst>
              <a:gd name="adj1" fmla="val 50000"/>
              <a:gd name="adj2" fmla="val 81043"/>
            </a:avLst>
          </a:prstGeom>
          <a:noFill/>
          <a:ln w="57150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79882" name="直接连接符 79881"/>
          <p:cNvSpPr/>
          <p:nvPr/>
        </p:nvSpPr>
        <p:spPr>
          <a:xfrm>
            <a:off x="3564255" y="2047240"/>
            <a:ext cx="1148715" cy="17145"/>
          </a:xfrm>
          <a:prstGeom prst="line">
            <a:avLst/>
          </a:prstGeom>
          <a:ln w="5715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9883" name="文本框 79882"/>
          <p:cNvSpPr txBox="1"/>
          <p:nvPr/>
        </p:nvSpPr>
        <p:spPr>
          <a:xfrm>
            <a:off x="179705" y="3432175"/>
            <a:ext cx="8862060" cy="17189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P1                 P2                  P3                P4               C1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wait(e)          wait(e)            wait(e)          wait(e)         wait(e)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150000"/>
              </a:spcBef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signal(f)       signal(f)          signal(f)       signal(f)      signal(e)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79884" name="组合 79883"/>
          <p:cNvGrpSpPr/>
          <p:nvPr/>
        </p:nvGrpSpPr>
        <p:grpSpPr>
          <a:xfrm>
            <a:off x="468313" y="3863975"/>
            <a:ext cx="1439862" cy="725488"/>
            <a:chOff x="0" y="0"/>
            <a:chExt cx="907" cy="457"/>
          </a:xfrm>
        </p:grpSpPr>
        <p:sp>
          <p:nvSpPr>
            <p:cNvPr id="79885" name="文本框 79884"/>
            <p:cNvSpPr txBox="1"/>
            <p:nvPr/>
          </p:nvSpPr>
          <p:spPr>
            <a:xfrm>
              <a:off x="635" y="0"/>
              <a:ext cx="18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1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79886" name="文本框 79885"/>
            <p:cNvSpPr txBox="1"/>
            <p:nvPr/>
          </p:nvSpPr>
          <p:spPr>
            <a:xfrm>
              <a:off x="0" y="227"/>
              <a:ext cx="90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e=2</a:t>
              </a: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9887" name="组合 79886"/>
          <p:cNvGrpSpPr/>
          <p:nvPr/>
        </p:nvGrpSpPr>
        <p:grpSpPr>
          <a:xfrm>
            <a:off x="2268538" y="3863975"/>
            <a:ext cx="1439862" cy="725488"/>
            <a:chOff x="0" y="0"/>
            <a:chExt cx="907" cy="457"/>
          </a:xfrm>
        </p:grpSpPr>
        <p:sp>
          <p:nvSpPr>
            <p:cNvPr id="79888" name="文本框 79887"/>
            <p:cNvSpPr txBox="1"/>
            <p:nvPr/>
          </p:nvSpPr>
          <p:spPr>
            <a:xfrm>
              <a:off x="635" y="0"/>
              <a:ext cx="18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2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79889" name="文本框 79888"/>
            <p:cNvSpPr txBox="1"/>
            <p:nvPr/>
          </p:nvSpPr>
          <p:spPr>
            <a:xfrm>
              <a:off x="0" y="227"/>
              <a:ext cx="90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e=1</a:t>
              </a: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9890" name="组合 79889"/>
          <p:cNvGrpSpPr/>
          <p:nvPr/>
        </p:nvGrpSpPr>
        <p:grpSpPr>
          <a:xfrm>
            <a:off x="4140200" y="3863975"/>
            <a:ext cx="1439863" cy="725488"/>
            <a:chOff x="0" y="0"/>
            <a:chExt cx="907" cy="457"/>
          </a:xfrm>
        </p:grpSpPr>
        <p:sp>
          <p:nvSpPr>
            <p:cNvPr id="79891" name="文本框 79890"/>
            <p:cNvSpPr txBox="1"/>
            <p:nvPr/>
          </p:nvSpPr>
          <p:spPr>
            <a:xfrm>
              <a:off x="635" y="0"/>
              <a:ext cx="18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3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79892" name="文本框 79891"/>
            <p:cNvSpPr txBox="1"/>
            <p:nvPr/>
          </p:nvSpPr>
          <p:spPr>
            <a:xfrm>
              <a:off x="0" y="227"/>
              <a:ext cx="90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e=0</a:t>
              </a: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继续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9893" name="组合 79892"/>
          <p:cNvGrpSpPr/>
          <p:nvPr/>
        </p:nvGrpSpPr>
        <p:grpSpPr>
          <a:xfrm>
            <a:off x="5867400" y="3863975"/>
            <a:ext cx="1439863" cy="725488"/>
            <a:chOff x="0" y="0"/>
            <a:chExt cx="907" cy="457"/>
          </a:xfrm>
        </p:grpSpPr>
        <p:sp>
          <p:nvSpPr>
            <p:cNvPr id="79894" name="文本框 79893"/>
            <p:cNvSpPr txBox="1"/>
            <p:nvPr/>
          </p:nvSpPr>
          <p:spPr>
            <a:xfrm>
              <a:off x="635" y="0"/>
              <a:ext cx="18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4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79895" name="文本框 79894"/>
            <p:cNvSpPr txBox="1"/>
            <p:nvPr/>
          </p:nvSpPr>
          <p:spPr>
            <a:xfrm>
              <a:off x="0" y="227"/>
              <a:ext cx="90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e=-1</a:t>
              </a: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阻塞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9896" name="组合 79895"/>
          <p:cNvGrpSpPr/>
          <p:nvPr/>
        </p:nvGrpSpPr>
        <p:grpSpPr>
          <a:xfrm>
            <a:off x="7524750" y="3863975"/>
            <a:ext cx="1439863" cy="725488"/>
            <a:chOff x="0" y="0"/>
            <a:chExt cx="907" cy="457"/>
          </a:xfrm>
        </p:grpSpPr>
        <p:sp>
          <p:nvSpPr>
            <p:cNvPr id="79897" name="文本框 79896"/>
            <p:cNvSpPr txBox="1"/>
            <p:nvPr/>
          </p:nvSpPr>
          <p:spPr>
            <a:xfrm>
              <a:off x="635" y="0"/>
              <a:ext cx="18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5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79898" name="文本框 79897"/>
            <p:cNvSpPr txBox="1"/>
            <p:nvPr/>
          </p:nvSpPr>
          <p:spPr>
            <a:xfrm>
              <a:off x="0" y="227"/>
              <a:ext cx="90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e=-2</a:t>
              </a: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阻塞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9899" name="组合 79898"/>
          <p:cNvGrpSpPr/>
          <p:nvPr/>
        </p:nvGrpSpPr>
        <p:grpSpPr>
          <a:xfrm>
            <a:off x="504508" y="4727575"/>
            <a:ext cx="1439862" cy="725488"/>
            <a:chOff x="0" y="0"/>
            <a:chExt cx="907" cy="457"/>
          </a:xfrm>
        </p:grpSpPr>
        <p:sp>
          <p:nvSpPr>
            <p:cNvPr id="79900" name="文本框 79899"/>
            <p:cNvSpPr txBox="1"/>
            <p:nvPr/>
          </p:nvSpPr>
          <p:spPr>
            <a:xfrm>
              <a:off x="635" y="0"/>
              <a:ext cx="18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6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79901" name="文本框 79900"/>
            <p:cNvSpPr txBox="1"/>
            <p:nvPr/>
          </p:nvSpPr>
          <p:spPr>
            <a:xfrm>
              <a:off x="0" y="227"/>
              <a:ext cx="90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f=1</a:t>
              </a: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不唤醒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9902" name="组合 79901"/>
          <p:cNvGrpSpPr/>
          <p:nvPr/>
        </p:nvGrpSpPr>
        <p:grpSpPr>
          <a:xfrm>
            <a:off x="2268220" y="4799648"/>
            <a:ext cx="1439863" cy="725487"/>
            <a:chOff x="0" y="0"/>
            <a:chExt cx="907" cy="457"/>
          </a:xfrm>
        </p:grpSpPr>
        <p:sp>
          <p:nvSpPr>
            <p:cNvPr id="79903" name="文本框 79902"/>
            <p:cNvSpPr txBox="1"/>
            <p:nvPr/>
          </p:nvSpPr>
          <p:spPr>
            <a:xfrm>
              <a:off x="635" y="0"/>
              <a:ext cx="18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7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79904" name="文本框 79903"/>
            <p:cNvSpPr txBox="1"/>
            <p:nvPr/>
          </p:nvSpPr>
          <p:spPr>
            <a:xfrm>
              <a:off x="0" y="227"/>
              <a:ext cx="90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f=2</a:t>
              </a: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不唤醒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79905" name="组合 79904"/>
          <p:cNvGrpSpPr/>
          <p:nvPr/>
        </p:nvGrpSpPr>
        <p:grpSpPr>
          <a:xfrm>
            <a:off x="4213225" y="4727575"/>
            <a:ext cx="1439863" cy="725488"/>
            <a:chOff x="0" y="0"/>
            <a:chExt cx="907" cy="457"/>
          </a:xfrm>
        </p:grpSpPr>
        <p:sp>
          <p:nvSpPr>
            <p:cNvPr id="79906" name="文本框 79905"/>
            <p:cNvSpPr txBox="1"/>
            <p:nvPr/>
          </p:nvSpPr>
          <p:spPr>
            <a:xfrm>
              <a:off x="635" y="0"/>
              <a:ext cx="18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8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  <p:sp>
          <p:nvSpPr>
            <p:cNvPr id="79907" name="文本框 79906"/>
            <p:cNvSpPr txBox="1"/>
            <p:nvPr/>
          </p:nvSpPr>
          <p:spPr>
            <a:xfrm>
              <a:off x="0" y="227"/>
              <a:ext cx="907" cy="2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f=3</a:t>
              </a:r>
              <a:r>
                <a:rPr lang="zh-CN" altLang="en-US" sz="2400" b="1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不唤醒</a:t>
              </a:r>
              <a:endParaRPr lang="zh-CN" altLang="en-US" sz="24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79908" name="文本框 79907"/>
          <p:cNvSpPr txBox="1"/>
          <p:nvPr/>
        </p:nvSpPr>
        <p:spPr>
          <a:xfrm>
            <a:off x="323850" y="5592763"/>
            <a:ext cx="8280400" cy="85407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错误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4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r>
              <a:rPr lang="en-US" altLang="zh-CN" sz="28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8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死锁</a:t>
            </a:r>
            <a:r>
              <a:rPr lang="en-US" altLang="zh-CN" sz="28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8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生产者</a:t>
            </a:r>
            <a:r>
              <a:rPr lang="en-US" altLang="zh-CN" sz="28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P4</a:t>
            </a:r>
            <a:r>
              <a:rPr lang="zh-CN" altLang="en-US" sz="28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和消费者</a:t>
            </a:r>
            <a:r>
              <a:rPr lang="en-US" altLang="zh-CN" sz="28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C1</a:t>
            </a:r>
            <a:r>
              <a:rPr lang="zh-CN" altLang="en-US" sz="2800" b="1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都被阻塞，而且不能被唤醒</a:t>
            </a:r>
            <a:endParaRPr lang="zh-CN" altLang="en-US" sz="2800" b="1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79909" name="文本框 79908"/>
          <p:cNvSpPr txBox="1"/>
          <p:nvPr/>
        </p:nvSpPr>
        <p:spPr>
          <a:xfrm>
            <a:off x="8269288" y="1779588"/>
            <a:ext cx="835025" cy="427037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增加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79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5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9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9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9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9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9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9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9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9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9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9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9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9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9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9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9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  <p:bldP spid="79876" grpId="0"/>
      <p:bldP spid="79877" grpId="0"/>
      <p:bldP spid="79878" grpId="0"/>
      <p:bldP spid="79880" grpId="0"/>
      <p:bldP spid="79883" grpId="0"/>
      <p:bldP spid="79908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标题 8089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生产者－消费者问题  汇总</a:t>
            </a:r>
            <a:endParaRPr lang="zh-CN" altLang="en-US" dirty="0"/>
          </a:p>
        </p:txBody>
      </p:sp>
      <p:sp>
        <p:nvSpPr>
          <p:cNvPr id="80899" name="矩形 80898"/>
          <p:cNvSpPr/>
          <p:nvPr/>
        </p:nvSpPr>
        <p:spPr>
          <a:xfrm>
            <a:off x="323850" y="895350"/>
            <a:ext cx="6767513" cy="5492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  <a:defRPr sz="4400" b="1" u="none" kern="1200" baseline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</a:lstStyle>
          <a:p>
            <a:pPr lvl="0" algn="l"/>
            <a:r>
              <a:rPr lang="en-US" altLang="zh-CN" sz="2800">
                <a:latin typeface="黑体" panose="02010609060101010101" pitchFamily="1" charset="-122"/>
              </a:rPr>
              <a:t>1. </a:t>
            </a:r>
            <a:r>
              <a:rPr lang="zh-CN" altLang="en-US" sz="2800">
                <a:latin typeface="黑体" panose="02010609060101010101" pitchFamily="1" charset="-122"/>
              </a:rPr>
              <a:t>多生产者</a:t>
            </a:r>
            <a:r>
              <a:rPr lang="en-US" altLang="zh-CN" sz="2800">
                <a:latin typeface="黑体" panose="02010609060101010101" pitchFamily="1" charset="-122"/>
              </a:rPr>
              <a:t>, </a:t>
            </a:r>
            <a:r>
              <a:rPr lang="zh-CN" altLang="en-US" sz="2800">
                <a:latin typeface="黑体" panose="02010609060101010101" pitchFamily="1" charset="-122"/>
              </a:rPr>
              <a:t>多消费者</a:t>
            </a:r>
            <a:r>
              <a:rPr lang="en-US" altLang="zh-CN" sz="2800">
                <a:latin typeface="黑体" panose="02010609060101010101" pitchFamily="1" charset="-122"/>
              </a:rPr>
              <a:t>, </a:t>
            </a:r>
            <a:r>
              <a:rPr lang="zh-CN" altLang="en-US" sz="2800">
                <a:latin typeface="黑体" panose="02010609060101010101" pitchFamily="1" charset="-122"/>
              </a:rPr>
              <a:t>循环多缓冲区</a:t>
            </a:r>
            <a:endParaRPr lang="zh-CN" altLang="en-US" sz="2800">
              <a:latin typeface="黑体" panose="02010609060101010101" pitchFamily="1" charset="-122"/>
            </a:endParaRPr>
          </a:p>
        </p:txBody>
      </p:sp>
      <p:sp>
        <p:nvSpPr>
          <p:cNvPr id="80900" name="文本框 80899"/>
          <p:cNvSpPr txBox="1"/>
          <p:nvPr/>
        </p:nvSpPr>
        <p:spPr>
          <a:xfrm>
            <a:off x="179388" y="2008188"/>
            <a:ext cx="4392612" cy="42551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生产者：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while(true){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produce an item in nextp;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wait(e);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30000"/>
              </a:spcBef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r>
              <a:rPr lang="en-US" altLang="zh-CN" sz="2400" b="1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wait(s);</a:t>
            </a:r>
            <a:endParaRPr lang="en-US" altLang="zh-CN" sz="2400" b="1">
              <a:solidFill>
                <a:srgbClr val="008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buffer(in):=nextp;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  in:=(in+1) mod n;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Aft>
                <a:spcPct val="30000"/>
              </a:spcAft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r>
              <a:rPr lang="en-US" altLang="zh-CN" sz="2400" b="1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signal(s);</a:t>
            </a:r>
            <a:endParaRPr lang="en-US" altLang="zh-CN" sz="2400" b="1">
              <a:solidFill>
                <a:srgbClr val="008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signal(f);</a:t>
            </a:r>
            <a:endParaRPr lang="en-US" altLang="zh-CN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0901" name="文本框 80900"/>
          <p:cNvSpPr txBox="1"/>
          <p:nvPr/>
        </p:nvSpPr>
        <p:spPr>
          <a:xfrm>
            <a:off x="4246563" y="2838450"/>
            <a:ext cx="4897437" cy="38893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while(true){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wait(f);</a:t>
            </a:r>
            <a:endParaRPr lang="en-US" altLang="zh-CN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30000"/>
              </a:spcBef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r>
              <a:rPr lang="en-US" altLang="zh-CN" sz="2400" b="1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wait(s);</a:t>
            </a:r>
            <a:endParaRPr lang="en-US" altLang="zh-CN" sz="2400" b="1">
              <a:solidFill>
                <a:srgbClr val="008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nextc:=buffer(out); 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out:=(out+1) mod n;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Aft>
                <a:spcPct val="30000"/>
              </a:spcAft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r>
              <a:rPr lang="en-US" altLang="zh-CN" sz="2400" b="1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signal(s);</a:t>
            </a:r>
            <a:endParaRPr lang="en-US" altLang="zh-CN" sz="2400" b="1">
              <a:solidFill>
                <a:srgbClr val="008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signal(e);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consume the item in nextp;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}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0902" name="文本框 80901"/>
          <p:cNvSpPr txBox="1"/>
          <p:nvPr/>
        </p:nvSpPr>
        <p:spPr>
          <a:xfrm>
            <a:off x="1692275" y="1471613"/>
            <a:ext cx="7235825" cy="730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分析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: 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由于多缓冲区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 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多生产者移动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in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指针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 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多消费者移动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out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指针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所以</a:t>
            </a: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需要临界区互斥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(in,out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为临界资源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0903" name="直接连接符 80902"/>
          <p:cNvSpPr/>
          <p:nvPr/>
        </p:nvSpPr>
        <p:spPr>
          <a:xfrm>
            <a:off x="4284663" y="2682875"/>
            <a:ext cx="4859337" cy="0"/>
          </a:xfrm>
          <a:prstGeom prst="line">
            <a:avLst/>
          </a:prstGeom>
          <a:ln w="5715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04" name="直接连接符 80903"/>
          <p:cNvSpPr/>
          <p:nvPr/>
        </p:nvSpPr>
        <p:spPr>
          <a:xfrm>
            <a:off x="4284663" y="2649538"/>
            <a:ext cx="0" cy="4149725"/>
          </a:xfrm>
          <a:prstGeom prst="line">
            <a:avLst/>
          </a:prstGeom>
          <a:ln w="5715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05" name="矩形 80904"/>
          <p:cNvSpPr/>
          <p:nvPr/>
        </p:nvSpPr>
        <p:spPr>
          <a:xfrm>
            <a:off x="4284663" y="2695575"/>
            <a:ext cx="1577975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消费者：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0906" name="矩形 80905"/>
          <p:cNvSpPr/>
          <p:nvPr/>
        </p:nvSpPr>
        <p:spPr>
          <a:xfrm>
            <a:off x="539750" y="3559175"/>
            <a:ext cx="3240088" cy="1584325"/>
          </a:xfrm>
          <a:prstGeom prst="rect">
            <a:avLst/>
          </a:prstGeom>
          <a:noFill/>
          <a:ln w="571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0907" name="矩形 80906"/>
          <p:cNvSpPr/>
          <p:nvPr/>
        </p:nvSpPr>
        <p:spPr>
          <a:xfrm>
            <a:off x="4643438" y="3990975"/>
            <a:ext cx="3457575" cy="1584325"/>
          </a:xfrm>
          <a:prstGeom prst="rect">
            <a:avLst/>
          </a:prstGeom>
          <a:noFill/>
          <a:ln w="571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0908" name="文本框 80907"/>
          <p:cNvSpPr txBox="1"/>
          <p:nvPr/>
        </p:nvSpPr>
        <p:spPr>
          <a:xfrm>
            <a:off x="8308975" y="942975"/>
            <a:ext cx="835025" cy="42703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综合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80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0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0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/>
      <p:bldP spid="80900" grpId="0"/>
      <p:bldP spid="80901" grpId="0"/>
      <p:bldP spid="80902" grpId="0"/>
      <p:bldP spid="8090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标题 8192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生产者－消费者问题  汇总</a:t>
            </a:r>
            <a:endParaRPr lang="zh-CN" altLang="en-US" dirty="0"/>
          </a:p>
        </p:txBody>
      </p:sp>
      <p:sp>
        <p:nvSpPr>
          <p:cNvPr id="81923" name="矩形 81922"/>
          <p:cNvSpPr/>
          <p:nvPr/>
        </p:nvSpPr>
        <p:spPr>
          <a:xfrm>
            <a:off x="323850" y="993775"/>
            <a:ext cx="7561263" cy="5492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  <a:defRPr sz="4400" b="1" u="none" kern="1200" baseline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</a:lstStyle>
          <a:p>
            <a:pPr lvl="0" algn="l"/>
            <a:r>
              <a:rPr lang="en-US" altLang="zh-CN" sz="2800">
                <a:latin typeface="黑体" panose="02010609060101010101" pitchFamily="1" charset="-122"/>
              </a:rPr>
              <a:t>2. </a:t>
            </a:r>
            <a:r>
              <a:rPr lang="zh-CN" altLang="en-US" sz="2800">
                <a:latin typeface="黑体" panose="02010609060101010101" pitchFamily="1" charset="-122"/>
              </a:rPr>
              <a:t>单缓冲区， 单或多生产者消费者</a:t>
            </a:r>
            <a:endParaRPr lang="zh-CN" altLang="en-US" sz="2800">
              <a:latin typeface="黑体" panose="02010609060101010101" pitchFamily="1" charset="-122"/>
            </a:endParaRPr>
          </a:p>
        </p:txBody>
      </p:sp>
      <p:sp>
        <p:nvSpPr>
          <p:cNvPr id="81924" name="文本框 81923"/>
          <p:cNvSpPr txBox="1"/>
          <p:nvPr/>
        </p:nvSpPr>
        <p:spPr>
          <a:xfrm>
            <a:off x="179388" y="2106613"/>
            <a:ext cx="4392612" cy="31089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生产者：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while(true){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produce an item in nextp;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wait(e);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buffer:=nextp;  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signal(f);</a:t>
            </a:r>
            <a:endParaRPr lang="en-US" altLang="zh-CN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1925" name="文本框 81924"/>
          <p:cNvSpPr txBox="1"/>
          <p:nvPr/>
        </p:nvSpPr>
        <p:spPr>
          <a:xfrm>
            <a:off x="4246563" y="3225800"/>
            <a:ext cx="4897437" cy="2743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while(true){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wait(f);</a:t>
            </a:r>
            <a:endParaRPr lang="en-US" altLang="zh-CN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nextc:=buffer; 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signal(e);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consume the item in nextp;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}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1926" name="文本框 81925"/>
          <p:cNvSpPr txBox="1"/>
          <p:nvPr/>
        </p:nvSpPr>
        <p:spPr>
          <a:xfrm>
            <a:off x="2771775" y="1641475"/>
            <a:ext cx="6011863" cy="730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分析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: 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由于只有一个缓冲区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 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不需要移动指针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 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所以</a:t>
            </a: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不用临界区的互斥</a:t>
            </a:r>
            <a:endParaRPr lang="zh-CN" altLang="en-US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1927" name="直接连接符 81926"/>
          <p:cNvSpPr/>
          <p:nvPr/>
        </p:nvSpPr>
        <p:spPr>
          <a:xfrm>
            <a:off x="4284663" y="3009900"/>
            <a:ext cx="4859337" cy="0"/>
          </a:xfrm>
          <a:prstGeom prst="line">
            <a:avLst/>
          </a:prstGeom>
          <a:ln w="5715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1928" name="直接连接符 81927"/>
          <p:cNvSpPr/>
          <p:nvPr/>
        </p:nvSpPr>
        <p:spPr>
          <a:xfrm>
            <a:off x="4284663" y="3009900"/>
            <a:ext cx="0" cy="4149725"/>
          </a:xfrm>
          <a:prstGeom prst="line">
            <a:avLst/>
          </a:prstGeom>
          <a:ln w="5715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1929" name="矩形 81928"/>
          <p:cNvSpPr/>
          <p:nvPr/>
        </p:nvSpPr>
        <p:spPr>
          <a:xfrm>
            <a:off x="4211638" y="3009900"/>
            <a:ext cx="1577975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消费者：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1930" name="矩形 81929"/>
          <p:cNvSpPr/>
          <p:nvPr/>
        </p:nvSpPr>
        <p:spPr>
          <a:xfrm>
            <a:off x="539750" y="3624263"/>
            <a:ext cx="2736850" cy="503237"/>
          </a:xfrm>
          <a:prstGeom prst="rect">
            <a:avLst/>
          </a:prstGeom>
          <a:noFill/>
          <a:ln w="571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31" name="矩形 81930"/>
          <p:cNvSpPr/>
          <p:nvPr/>
        </p:nvSpPr>
        <p:spPr>
          <a:xfrm>
            <a:off x="4787900" y="4378325"/>
            <a:ext cx="2736850" cy="503238"/>
          </a:xfrm>
          <a:prstGeom prst="rect">
            <a:avLst/>
          </a:prstGeom>
          <a:noFill/>
          <a:ln w="571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32" name="文本框 81931"/>
          <p:cNvSpPr txBox="1"/>
          <p:nvPr/>
        </p:nvSpPr>
        <p:spPr>
          <a:xfrm>
            <a:off x="8308975" y="730250"/>
            <a:ext cx="835025" cy="42545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综合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  <p:bldP spid="81924" grpId="0"/>
      <p:bldP spid="81925" grpId="0"/>
      <p:bldP spid="81926" grpId="0"/>
      <p:bldP spid="8192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标题 8294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生产者消费者问题  汇总</a:t>
            </a:r>
            <a:endParaRPr lang="zh-CN" altLang="en-US" dirty="0"/>
          </a:p>
        </p:txBody>
      </p:sp>
      <p:sp>
        <p:nvSpPr>
          <p:cNvPr id="82947" name="矩形 82946"/>
          <p:cNvSpPr/>
          <p:nvPr/>
        </p:nvSpPr>
        <p:spPr>
          <a:xfrm>
            <a:off x="323850" y="942975"/>
            <a:ext cx="7561263" cy="5492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  <a:defRPr sz="4400" b="1" u="none" kern="1200" baseline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</a:lstStyle>
          <a:p>
            <a:pPr lvl="0" algn="l"/>
            <a:r>
              <a:rPr lang="en-US" altLang="zh-CN" sz="2800">
                <a:latin typeface="黑体" panose="02010609060101010101" pitchFamily="1" charset="-122"/>
              </a:rPr>
              <a:t>3. </a:t>
            </a:r>
            <a:r>
              <a:rPr lang="zh-CN" altLang="en-US" sz="2800">
                <a:latin typeface="黑体" panose="02010609060101010101" pitchFamily="1" charset="-122"/>
              </a:rPr>
              <a:t>多缓冲区， 单生产者，单消费者</a:t>
            </a:r>
            <a:endParaRPr lang="zh-CN" altLang="en-US" sz="2800">
              <a:latin typeface="黑体" panose="02010609060101010101" pitchFamily="1" charset="-122"/>
            </a:endParaRPr>
          </a:p>
        </p:txBody>
      </p:sp>
      <p:sp>
        <p:nvSpPr>
          <p:cNvPr id="82948" name="文本框 82947"/>
          <p:cNvSpPr txBox="1"/>
          <p:nvPr/>
        </p:nvSpPr>
        <p:spPr>
          <a:xfrm>
            <a:off x="179388" y="2055813"/>
            <a:ext cx="4392612" cy="35236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生产者：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while(true){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produce an item in nextp;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wait(e);</a:t>
            </a:r>
            <a:endParaRPr lang="en-US" altLang="zh-CN" sz="2400" b="1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30000"/>
              </a:spcBef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buffer(in):=nextp;  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Aft>
                <a:spcPct val="30000"/>
              </a:spcAft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in:=(in+1) mod n;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signal(f);</a:t>
            </a:r>
            <a:endParaRPr lang="en-US" altLang="zh-CN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2949" name="文本框 82948"/>
          <p:cNvSpPr txBox="1"/>
          <p:nvPr/>
        </p:nvSpPr>
        <p:spPr>
          <a:xfrm>
            <a:off x="4462463" y="3175000"/>
            <a:ext cx="4897437" cy="315785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while(true){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wait(f);</a:t>
            </a:r>
            <a:endParaRPr lang="en-US" altLang="zh-CN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Bef>
                <a:spcPct val="30000"/>
              </a:spcBef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nextc:=buffer(out); 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spcAft>
                <a:spcPct val="30000"/>
              </a:spcAft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     out:=(out+1) mod n;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en-US" altLang="zh-CN" sz="2400" b="1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signal(e);</a:t>
            </a:r>
            <a:endParaRPr lang="en-US" altLang="zh-CN" sz="2400" b="1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 consume the item in nextp;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 }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2950" name="文本框 82949"/>
          <p:cNvSpPr txBox="1"/>
          <p:nvPr/>
        </p:nvSpPr>
        <p:spPr>
          <a:xfrm>
            <a:off x="2843213" y="1590675"/>
            <a:ext cx="6300787" cy="730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分析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: 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由于单生产者和单消费者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 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不会同时修改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in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out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指针</a:t>
            </a:r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 </a:t>
            </a:r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所以</a:t>
            </a:r>
            <a:r>
              <a:rPr lang="zh-CN" altLang="en-US" sz="2400" b="1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不用临界区的互斥</a:t>
            </a:r>
            <a:endParaRPr lang="zh-CN" altLang="en-US" sz="2400" b="1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2951" name="直接连接符 82950"/>
          <p:cNvSpPr/>
          <p:nvPr/>
        </p:nvSpPr>
        <p:spPr>
          <a:xfrm>
            <a:off x="4500563" y="2959100"/>
            <a:ext cx="4859337" cy="0"/>
          </a:xfrm>
          <a:prstGeom prst="line">
            <a:avLst/>
          </a:prstGeom>
          <a:ln w="5715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952" name="直接连接符 82951"/>
          <p:cNvSpPr/>
          <p:nvPr/>
        </p:nvSpPr>
        <p:spPr>
          <a:xfrm>
            <a:off x="4500563" y="2959100"/>
            <a:ext cx="0" cy="4149725"/>
          </a:xfrm>
          <a:prstGeom prst="line">
            <a:avLst/>
          </a:prstGeom>
          <a:ln w="57150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2953" name="矩形 82952"/>
          <p:cNvSpPr/>
          <p:nvPr/>
        </p:nvSpPr>
        <p:spPr>
          <a:xfrm>
            <a:off x="4427538" y="2959100"/>
            <a:ext cx="1577975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消费者：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2954" name="矩形 82953"/>
          <p:cNvSpPr/>
          <p:nvPr/>
        </p:nvSpPr>
        <p:spPr>
          <a:xfrm>
            <a:off x="611188" y="3535363"/>
            <a:ext cx="3097212" cy="936625"/>
          </a:xfrm>
          <a:prstGeom prst="rect">
            <a:avLst/>
          </a:prstGeom>
          <a:noFill/>
          <a:ln w="571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2955" name="矩形 82954"/>
          <p:cNvSpPr/>
          <p:nvPr/>
        </p:nvSpPr>
        <p:spPr>
          <a:xfrm>
            <a:off x="5003800" y="4327525"/>
            <a:ext cx="3384550" cy="936625"/>
          </a:xfrm>
          <a:prstGeom prst="rect">
            <a:avLst/>
          </a:prstGeom>
          <a:noFill/>
          <a:ln w="571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2956" name="文本框 82955"/>
          <p:cNvSpPr txBox="1"/>
          <p:nvPr/>
        </p:nvSpPr>
        <p:spPr>
          <a:xfrm>
            <a:off x="8269288" y="730250"/>
            <a:ext cx="835025" cy="42545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综合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2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2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  <p:bldP spid="82948" grpId="0"/>
      <p:bldP spid="82949" grpId="0"/>
      <p:bldP spid="82950" grpId="0"/>
      <p:bldP spid="8295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标题 8704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pPr>
              <a:buNone/>
            </a:pPr>
            <a:r>
              <a:rPr lang="zh-CN" altLang="en-US" dirty="0"/>
              <a:t>管程</a:t>
            </a:r>
            <a:endParaRPr lang="zh-CN" altLang="en-US" dirty="0"/>
          </a:p>
        </p:txBody>
      </p:sp>
      <p:sp>
        <p:nvSpPr>
          <p:cNvPr id="87043" name="矩形 87042"/>
          <p:cNvSpPr/>
          <p:nvPr/>
        </p:nvSpPr>
        <p:spPr>
          <a:xfrm>
            <a:off x="684213" y="1196975"/>
            <a:ext cx="8135937" cy="418592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信号量机制缺点：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用信号量来实现同步时，大量的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wait(S)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signal(S)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同步</a:t>
            </a:r>
            <a:r>
              <a:rPr lang="zh-CN" altLang="zh-CN" sz="2800" b="1">
                <a:ea typeface="黑体" panose="02010609060101010101" pitchFamily="1" charset="-122"/>
                <a:sym typeface="+mn-ea"/>
              </a:rPr>
              <a:t>互斥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操作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分散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在各进程中，带来系统管理的麻烦，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容易因同步操作的使用不当引起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死锁</a:t>
            </a: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  <a:cs typeface="+mn-ea"/>
              </a:rPr>
              <a:t>方法：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用管程来实现同步互斥 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87044" name="文本框 87043"/>
          <p:cNvSpPr txBox="1"/>
          <p:nvPr/>
        </p:nvSpPr>
        <p:spPr>
          <a:xfrm>
            <a:off x="5508625" y="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142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charRg st="0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>
                                            <p:txEl>
                                              <p:charRg st="0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>
                                            <p:txEl>
                                              <p:charRg st="0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3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43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43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331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与并发相关的关键术语</a:t>
            </a:r>
            <a:endParaRPr lang="zh-CN" altLang="en-US" dirty="0"/>
          </a:p>
        </p:txBody>
      </p:sp>
      <p:pic>
        <p:nvPicPr>
          <p:cNvPr id="13315" name="内容占位符 13314" descr="5.1 biao5.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798638"/>
            <a:ext cx="9153525" cy="4008437"/>
          </a:xfrm>
        </p:spPr>
      </p:pic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P122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标题 88065"/>
          <p:cNvSpPr>
            <a:spLocks noGrp="1"/>
          </p:cNvSpPr>
          <p:nvPr>
            <p:ph type="title"/>
          </p:nvPr>
        </p:nvSpPr>
        <p:spPr>
          <a:xfrm>
            <a:off x="457200" y="53975"/>
            <a:ext cx="8229600" cy="1143000"/>
          </a:xfrm>
        </p:spPr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5</a:t>
            </a:r>
            <a:r>
              <a:rPr lang="zh-CN" altLang="en-US" dirty="0"/>
              <a:t>.1 使用信号的管程</a:t>
            </a:r>
            <a:endParaRPr lang="zh-CN" altLang="en-US" dirty="0"/>
          </a:p>
        </p:txBody>
      </p:sp>
      <p:sp>
        <p:nvSpPr>
          <p:cNvPr id="88067" name="文本占位符 88066"/>
          <p:cNvSpPr>
            <a:spLocks noGrp="1"/>
          </p:cNvSpPr>
          <p:nvPr>
            <p:ph type="body" idx="1"/>
          </p:nvPr>
        </p:nvSpPr>
        <p:spPr>
          <a:xfrm>
            <a:off x="457200" y="1002030"/>
            <a:ext cx="8229600" cy="4525963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dirty="0"/>
              <a:t>管程是由一个或多个</a:t>
            </a:r>
            <a:r>
              <a:rPr lang="zh-CN" altLang="en-US" dirty="0">
                <a:solidFill>
                  <a:srgbClr val="FF0000"/>
                </a:solidFill>
              </a:rPr>
              <a:t>过程</a:t>
            </a:r>
            <a:r>
              <a:rPr lang="zh-CN" altLang="en-US" dirty="0"/>
              <a:t>、一个</a:t>
            </a:r>
            <a:r>
              <a:rPr lang="zh-CN" altLang="en-US" dirty="0">
                <a:solidFill>
                  <a:srgbClr val="FF0000"/>
                </a:solidFill>
              </a:rPr>
              <a:t>初始化</a:t>
            </a:r>
            <a:r>
              <a:rPr lang="zh-CN" altLang="en-US" dirty="0"/>
              <a:t>序列和</a:t>
            </a:r>
            <a:r>
              <a:rPr lang="zh-CN" altLang="en-US" dirty="0">
                <a:solidFill>
                  <a:srgbClr val="FF0000"/>
                </a:solidFill>
              </a:rPr>
              <a:t>局部数据</a:t>
            </a:r>
            <a:r>
              <a:rPr lang="zh-CN" altLang="en-US" dirty="0"/>
              <a:t>组成的软件模块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管程的特点</a:t>
            </a:r>
            <a:endParaRPr lang="zh-CN" altLang="en-US" dirty="0"/>
          </a:p>
          <a:p>
            <a:pPr lvl="1">
              <a:lnSpc>
                <a:spcPct val="120000"/>
              </a:lnSpc>
              <a:buAutoNum type="arabicPeriod"/>
            </a:pPr>
            <a:r>
              <a:rPr lang="zh-CN" altLang="en-US" dirty="0"/>
              <a:t>局部数据变量只能被管程中的过程访问，任何外部过程都不能访问</a:t>
            </a:r>
            <a:r>
              <a:rPr lang="zh-CN" altLang="en-US" dirty="0">
                <a:solidFill>
                  <a:srgbClr val="FF0000"/>
                </a:solidFill>
              </a:rPr>
              <a:t>（把涉及同步的操作做为过程放入管程中）</a:t>
            </a:r>
            <a:endParaRPr lang="zh-CN" altLang="en-US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buAutoNum type="arabicPeriod"/>
            </a:pPr>
            <a:r>
              <a:rPr lang="zh-CN" altLang="en-US" dirty="0"/>
              <a:t>一个进程通过调用管程中的一个过程进入管程</a:t>
            </a:r>
            <a:endParaRPr lang="zh-CN" altLang="en-US" dirty="0"/>
          </a:p>
          <a:p>
            <a:pPr lvl="1">
              <a:lnSpc>
                <a:spcPct val="120000"/>
              </a:lnSpc>
              <a:buAutoNum type="arabicPeriod"/>
            </a:pPr>
            <a:r>
              <a:rPr lang="zh-CN" altLang="en-US" dirty="0"/>
              <a:t>在任何时候，只有一个进程在管程中执行，调用管程的任何其他进程都会被阻塞，以等待管程可用</a:t>
            </a:r>
            <a:r>
              <a:rPr lang="zh-CN" altLang="en-US" dirty="0">
                <a:solidFill>
                  <a:srgbClr val="FF0000"/>
                </a:solidFill>
              </a:rPr>
              <a:t>（管程本身是互斥的）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7044" name="文本框 87043"/>
          <p:cNvSpPr txBox="1"/>
          <p:nvPr/>
        </p:nvSpPr>
        <p:spPr>
          <a:xfrm>
            <a:off x="8123555" y="61087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142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标题 89089"/>
          <p:cNvSpPr>
            <a:spLocks noGrp="1"/>
          </p:cNvSpPr>
          <p:nvPr>
            <p:ph type="title"/>
          </p:nvPr>
        </p:nvSpPr>
        <p:spPr>
          <a:xfrm>
            <a:off x="457200" y="274955"/>
            <a:ext cx="7512685" cy="1143000"/>
          </a:xfrm>
        </p:spPr>
        <p:txBody>
          <a:bodyPr anchor="ctr"/>
          <a:p>
            <a:pPr algn="r"/>
            <a:r>
              <a:rPr lang="zh-CN" altLang="en-US" dirty="0"/>
              <a:t>管程的结构</a:t>
            </a:r>
            <a:endParaRPr lang="zh-CN" altLang="en-US" dirty="0"/>
          </a:p>
        </p:txBody>
      </p:sp>
      <p:pic>
        <p:nvPicPr>
          <p:cNvPr id="89091" name="内容占位符 89090" descr="5.15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0" y="112713"/>
            <a:ext cx="4716463" cy="6778625"/>
          </a:xfrm>
        </p:spPr>
      </p:pic>
      <p:sp>
        <p:nvSpPr>
          <p:cNvPr id="89092" name="文本框 89091"/>
          <p:cNvSpPr txBox="1"/>
          <p:nvPr/>
        </p:nvSpPr>
        <p:spPr>
          <a:xfrm>
            <a:off x="5863590" y="2211705"/>
            <a:ext cx="3238500" cy="4008438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40000"/>
              </a:lnSpc>
            </a:pPr>
            <a:r>
              <a:rPr lang="zh-CN" altLang="en-US" sz="28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管程由5部分构成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40000"/>
              </a:lnSpc>
            </a:pPr>
            <a:r>
              <a:rPr lang="zh-CN" altLang="en-US" sz="28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①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管程的名称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40000"/>
              </a:lnSpc>
            </a:pPr>
            <a:r>
              <a:rPr lang="zh-CN" altLang="en-US" sz="28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②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局部数据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40000"/>
              </a:lnSpc>
            </a:pPr>
            <a:r>
              <a:rPr lang="zh-CN" altLang="en-US" sz="28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③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  <a:sym typeface="Arial" panose="020B0604020202020204" pitchFamily="34" charset="0"/>
              </a:rPr>
              <a:t>条件变量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  <a:sym typeface="Arial" panose="020B0604020202020204" pitchFamily="34" charset="0"/>
            </a:endParaRPr>
          </a:p>
          <a:p>
            <a:pPr lvl="0" eaLnBrk="0" hangingPunct="0">
              <a:lnSpc>
                <a:spcPct val="140000"/>
              </a:lnSpc>
            </a:pPr>
            <a:r>
              <a:rPr lang="zh-CN" altLang="en-US" sz="28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④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一组过程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40000"/>
              </a:lnSpc>
            </a:pPr>
            <a:r>
              <a:rPr lang="zh-CN" altLang="en-US" sz="2800" b="1" dirty="0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  <a:sym typeface="宋体" panose="02010600030101010101" pitchFamily="2" charset="-122"/>
              </a:rPr>
              <a:t>⑤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  <a:sym typeface="Arial" panose="020B0604020202020204" pitchFamily="34" charset="0"/>
              </a:rPr>
              <a:t>初始化代码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  <a:sym typeface="Arial" panose="020B0604020202020204" pitchFamily="34" charset="0"/>
            </a:endParaRPr>
          </a:p>
          <a:p>
            <a:pPr lvl="0" eaLnBrk="0" hangingPunct="0"/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87044" name="文本框 87043"/>
          <p:cNvSpPr txBox="1"/>
          <p:nvPr/>
        </p:nvSpPr>
        <p:spPr>
          <a:xfrm>
            <a:off x="8180070" y="110807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143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9091" name="内容占位符 89090" descr="5.15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0" y="112713"/>
            <a:ext cx="4716463" cy="6778625"/>
          </a:xfrm>
        </p:spPr>
      </p:pic>
      <p:sp>
        <p:nvSpPr>
          <p:cNvPr id="2" name="文本框 1"/>
          <p:cNvSpPr txBox="1"/>
          <p:nvPr/>
        </p:nvSpPr>
        <p:spPr>
          <a:xfrm>
            <a:off x="4262120" y="1774825"/>
            <a:ext cx="465709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8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只能被管程中的过程访问的变量</a:t>
            </a:r>
            <a:endParaRPr lang="zh-CN" altLang="en-US" sz="2400" b="1">
              <a:solidFill>
                <a:srgbClr val="008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2120" y="2402840"/>
            <a:ext cx="446341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8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需要同步的条件</a:t>
            </a:r>
            <a:endParaRPr lang="zh-CN" altLang="en-US" sz="2400" b="1">
              <a:solidFill>
                <a:srgbClr val="008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38930" y="3024505"/>
            <a:ext cx="446341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8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涉及同步的一些操作</a:t>
            </a:r>
            <a:endParaRPr lang="zh-CN" altLang="en-US" sz="2400" b="1">
              <a:solidFill>
                <a:srgbClr val="008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98980" y="4273550"/>
            <a:ext cx="446341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8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条件不满足，进阻塞队列</a:t>
            </a:r>
            <a:endParaRPr lang="zh-CN" altLang="en-US" sz="2400" b="1">
              <a:solidFill>
                <a:srgbClr val="008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8980" y="3550920"/>
            <a:ext cx="446341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8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条件满足被唤醒</a:t>
            </a:r>
            <a:endParaRPr lang="zh-CN" altLang="en-US" sz="2400" b="1">
              <a:solidFill>
                <a:srgbClr val="008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62120" y="5817235"/>
            <a:ext cx="446341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8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给局部变量赋初值</a:t>
            </a:r>
            <a:endParaRPr lang="zh-CN" altLang="en-US" sz="2400" b="1">
              <a:solidFill>
                <a:srgbClr val="008000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52495" y="908685"/>
            <a:ext cx="446341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管程本身是互斥的</a:t>
            </a:r>
            <a:endParaRPr lang="zh-CN" altLang="en-US" sz="2400" b="1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87044" name="文本框 87043"/>
          <p:cNvSpPr txBox="1"/>
          <p:nvPr/>
        </p:nvSpPr>
        <p:spPr>
          <a:xfrm>
            <a:off x="8123555" y="61087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143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标题 9011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条件变量</a:t>
            </a:r>
            <a:endParaRPr lang="zh-CN" altLang="en-US" dirty="0"/>
          </a:p>
        </p:txBody>
      </p:sp>
      <p:sp>
        <p:nvSpPr>
          <p:cNvPr id="90115" name="矩形 90114"/>
          <p:cNvSpPr/>
          <p:nvPr/>
        </p:nvSpPr>
        <p:spPr>
          <a:xfrm>
            <a:off x="468313" y="1341438"/>
            <a:ext cx="8675687" cy="49180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条件变量的引入：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管程中要进行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同步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，设置条件变量，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cwait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和 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csignal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操作 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cwait(c)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调用进程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阻塞在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c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条件上，</a:t>
            </a:r>
            <a:r>
              <a:rPr lang="zh-CN" altLang="en-US" sz="2400" b="1">
                <a:solidFill>
                  <a:schemeClr val="tx1"/>
                </a:solidFill>
                <a:ea typeface="黑体" panose="02010609060101010101" pitchFamily="1" charset="-122"/>
                <a:sym typeface="+mn-ea"/>
              </a:rPr>
              <a:t>等待被</a:t>
            </a:r>
            <a:r>
              <a:rPr lang="en-US" altLang="zh-CN" sz="2400" b="1">
                <a:solidFill>
                  <a:schemeClr val="tx1"/>
                </a:solidFill>
                <a:ea typeface="黑体" panose="02010609060101010101" pitchFamily="1" charset="-122"/>
                <a:sym typeface="+mn-ea"/>
              </a:rPr>
              <a:t>csignal(c)</a:t>
            </a:r>
            <a:r>
              <a:rPr lang="zh-CN" altLang="en-US" sz="2400" b="1">
                <a:solidFill>
                  <a:schemeClr val="tx1"/>
                </a:solidFill>
                <a:ea typeface="黑体" panose="02010609060101010101" pitchFamily="1" charset="-122"/>
                <a:sym typeface="+mn-ea"/>
              </a:rPr>
              <a:t>唤醒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，此时管程可以被另一个进程使用。</a:t>
            </a:r>
            <a:endParaRPr lang="zh-CN" altLang="en-US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（执行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cwait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将自己插入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条件的等待队列中，并释放管程）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csignal(c)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从</a:t>
            </a:r>
            <a:r>
              <a:rPr lang="en-US" altLang="zh-CN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c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条件阻塞队列中</a:t>
            </a:r>
            <a:r>
              <a:rPr lang="zh-CN" altLang="en-US" sz="24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唤醒</a:t>
            </a:r>
            <a:r>
              <a:rPr lang="zh-CN" altLang="en-US" sz="24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一个进程，如果没有阻塞进程，什么也做。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（通知</a:t>
            </a:r>
            <a:r>
              <a:rPr lang="en-US" altLang="zh-CN" sz="2400" b="1">
                <a:ea typeface="黑体" panose="02010609060101010101" pitchFamily="1" charset="-122"/>
                <a:sym typeface="+mn-ea"/>
              </a:rPr>
              <a:t>c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条件已经满足）</a:t>
            </a:r>
            <a:endParaRPr lang="zh-CN" altLang="en-US" sz="24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endParaRPr lang="zh-CN" altLang="en-US" sz="2400" b="1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注意：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条件变量的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cwait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csignal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与信号量的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semwait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和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semsignal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不同，不执行信号量的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+1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、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-1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操作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0116" name="文本框 90115"/>
          <p:cNvSpPr txBox="1"/>
          <p:nvPr/>
        </p:nvSpPr>
        <p:spPr>
          <a:xfrm>
            <a:off x="8308975" y="715963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143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115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charRg st="101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115">
                                            <p:txEl>
                                              <p:charRg st="101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115">
                                            <p:txEl>
                                              <p:charRg st="101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charRg st="218" end="2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115">
                                            <p:txEl>
                                              <p:charRg st="218" end="27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115">
                                            <p:txEl>
                                              <p:charRg st="218" end="27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9091" name="内容占位符 89090" descr="5.15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0" y="112713"/>
            <a:ext cx="4716463" cy="6778625"/>
          </a:xfrm>
        </p:spPr>
      </p:pic>
      <p:sp>
        <p:nvSpPr>
          <p:cNvPr id="10" name="文本框 9"/>
          <p:cNvSpPr txBox="1"/>
          <p:nvPr/>
        </p:nvSpPr>
        <p:spPr>
          <a:xfrm>
            <a:off x="4888230" y="1226820"/>
            <a:ext cx="3575050" cy="5212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【管程问题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】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当一个进程使用</a:t>
            </a:r>
            <a:r>
              <a:rPr lang="en-US" altLang="zh-CN" sz="2400" b="1">
                <a:ea typeface="黑体" panose="02010609060101010101" pitchFamily="1" charset="-122"/>
                <a:sym typeface="+mn-ea"/>
              </a:rPr>
              <a:t>cwait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阻塞时，它实际上已经进入了管程，根据管程的互斥性，此时其他进程也不能进入管程，那么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所有的进程都不能运行了吗？</a:t>
            </a:r>
            <a:endParaRPr lang="zh-CN" altLang="en-US" sz="2400" b="1">
              <a:solidFill>
                <a:srgbClr val="0000FF"/>
              </a:solidFill>
              <a:ea typeface="黑体" panose="02010609060101010101" pitchFamily="1" charset="-122"/>
              <a:sym typeface="+mn-ea"/>
            </a:endParaRPr>
          </a:p>
          <a:p>
            <a:r>
              <a:rPr lang="zh-CN" altLang="en-US" sz="2400" b="1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【解决】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当一个进入管程的进程阻塞时，应当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在阻塞前就释放管程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（离开了管程），这时另外的进程应当允许进入管程，并且迟早要执行</a:t>
            </a:r>
            <a:r>
              <a:rPr lang="en-US" altLang="zh-CN" sz="2400" b="1">
                <a:ea typeface="黑体" panose="02010609060101010101" pitchFamily="1" charset="-122"/>
                <a:sym typeface="+mn-ea"/>
              </a:rPr>
              <a:t>csignal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来唤醒前一个阻塞的进程。</a:t>
            </a:r>
            <a:endParaRPr lang="zh-CN" altLang="en-US" sz="2400" b="1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87044" name="文本框 87043"/>
          <p:cNvSpPr txBox="1"/>
          <p:nvPr/>
        </p:nvSpPr>
        <p:spPr>
          <a:xfrm>
            <a:off x="8123555" y="610870"/>
            <a:ext cx="835025" cy="42672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综合</a:t>
            </a:r>
            <a:endParaRPr lang="zh-CN" altLang="en-US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9091" name="内容占位符 89090" descr="5.15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0" y="112713"/>
            <a:ext cx="4716463" cy="6778625"/>
          </a:xfrm>
        </p:spPr>
      </p:pic>
      <p:sp>
        <p:nvSpPr>
          <p:cNvPr id="10" name="文本框 9"/>
          <p:cNvSpPr txBox="1"/>
          <p:nvPr/>
        </p:nvSpPr>
        <p:spPr>
          <a:xfrm>
            <a:off x="4628515" y="1226820"/>
            <a:ext cx="4330065" cy="5212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【管程问题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】</a:t>
            </a:r>
            <a:r>
              <a:rPr lang="zh-CN" altLang="en-US" sz="2400" b="1"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当使用</a:t>
            </a:r>
            <a:r>
              <a:rPr lang="en-US" altLang="zh-CN" sz="2400" b="1"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csignal</a:t>
            </a:r>
            <a:r>
              <a:rPr lang="zh-CN" altLang="en-US" sz="2400" b="1"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释放一个阻塞进程时，可能出现</a:t>
            </a: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两个进程</a:t>
            </a:r>
            <a:r>
              <a:rPr lang="zh-CN" altLang="en-US" sz="2400" b="1"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同时停留在管程内 </a:t>
            </a:r>
            <a:r>
              <a:rPr lang="en-US" altLang="zh-CN" sz="2400" b="1"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(</a:t>
            </a:r>
            <a:r>
              <a:rPr lang="zh-CN" altLang="en-US" sz="2400" b="1"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执行</a:t>
            </a:r>
            <a:r>
              <a:rPr lang="en-US" altLang="zh-CN" sz="2400" b="1"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csignal</a:t>
            </a:r>
            <a:r>
              <a:rPr lang="zh-CN" altLang="en-US" sz="2400" b="1"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的进程和被</a:t>
            </a:r>
            <a:r>
              <a:rPr lang="en-US" altLang="zh-CN" sz="2400" b="1"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csignal</a:t>
            </a:r>
            <a:r>
              <a:rPr lang="zh-CN" altLang="en-US" sz="2400" b="1"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唤醒的进程</a:t>
            </a:r>
            <a:r>
              <a:rPr lang="en-US" altLang="zh-CN" sz="2400" b="1">
                <a:latin typeface="Times New Roman" panose="02020603050405020304" pitchFamily="2" charset="0"/>
                <a:ea typeface="黑体" panose="02010609060101010101" pitchFamily="1" charset="-122"/>
                <a:sym typeface="+mn-ea"/>
              </a:rPr>
              <a:t>)</a:t>
            </a:r>
            <a:endParaRPr lang="en-US" altLang="zh-CN" sz="2400" b="1">
              <a:latin typeface="Times New Roman" panose="02020603050405020304" pitchFamily="2" charset="0"/>
              <a:ea typeface="黑体" panose="02010609060101010101" pitchFamily="1" charset="-122"/>
              <a:sym typeface="+mn-ea"/>
            </a:endParaRPr>
          </a:p>
          <a:p>
            <a:r>
              <a:rPr lang="zh-CN" altLang="en-US" sz="2400" b="1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【解决】</a:t>
            </a:r>
            <a:endParaRPr lang="zh-CN" altLang="en-US" sz="2400" b="1">
              <a:solidFill>
                <a:srgbClr val="FF0000"/>
              </a:solidFill>
              <a:ea typeface="黑体" panose="02010609060101010101" pitchFamily="1" charset="-122"/>
              <a:sym typeface="+mn-ea"/>
            </a:endParaRPr>
          </a:p>
          <a:p>
            <a:r>
              <a:rPr lang="zh-CN" altLang="en-US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方法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1 (Hoare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方法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)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：执行</a:t>
            </a:r>
            <a:r>
              <a:rPr lang="en-US" altLang="zh-CN" sz="2400" b="1">
                <a:ea typeface="黑体" panose="02010609060101010101" pitchFamily="1" charset="-122"/>
                <a:sym typeface="+mn-ea"/>
              </a:rPr>
              <a:t>csignal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的进程等待，直到被唤醒的进程退出管程或等待另一个条件 </a:t>
            </a:r>
            <a:endParaRPr lang="en-US" altLang="zh-CN" sz="2400" b="1">
              <a:solidFill>
                <a:srgbClr val="0000FF"/>
              </a:solidFill>
              <a:ea typeface="黑体" panose="02010609060101010101" pitchFamily="1" charset="-122"/>
              <a:sym typeface="+mn-ea"/>
            </a:endParaRPr>
          </a:p>
          <a:p>
            <a:r>
              <a:rPr lang="zh-CN" altLang="en-US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方法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2 (Lampson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和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Redell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方法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)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：被唤醒的进程等待，直到执行</a:t>
            </a:r>
            <a:r>
              <a:rPr lang="en-US" altLang="zh-CN" sz="2400" b="1">
                <a:ea typeface="黑体" panose="02010609060101010101" pitchFamily="1" charset="-122"/>
                <a:sym typeface="+mn-ea"/>
              </a:rPr>
              <a:t>csignal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的进程退出管程或等待另一个条件</a:t>
            </a:r>
            <a:endParaRPr lang="zh-CN" altLang="en-US" sz="2400" b="1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87044" name="文本框 87043"/>
          <p:cNvSpPr txBox="1"/>
          <p:nvPr/>
        </p:nvSpPr>
        <p:spPr>
          <a:xfrm>
            <a:off x="8123555" y="610870"/>
            <a:ext cx="835025" cy="42672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综合</a:t>
            </a:r>
            <a:endParaRPr lang="zh-CN" altLang="en-US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标题 9318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管程实现机制</a:t>
            </a:r>
            <a:endParaRPr lang="zh-CN" altLang="en-US" dirty="0"/>
          </a:p>
        </p:txBody>
      </p:sp>
      <p:sp>
        <p:nvSpPr>
          <p:cNvPr id="93187" name="文本框 93186"/>
          <p:cNvSpPr txBox="1"/>
          <p:nvPr/>
        </p:nvSpPr>
        <p:spPr>
          <a:xfrm>
            <a:off x="250825" y="942975"/>
            <a:ext cx="8642350" cy="12801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管程机制的基本思想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是：通过</a:t>
            </a:r>
            <a:r>
              <a:rPr lang="zh-CN" altLang="en-US" sz="2800" b="1">
                <a:solidFill>
                  <a:srgbClr val="0099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管程中过程的互斥调用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解决进程的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互斥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，通过</a:t>
            </a:r>
            <a:r>
              <a:rPr lang="zh-CN" altLang="en-US" sz="2800" b="1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条件变量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上的</a:t>
            </a:r>
            <a:r>
              <a:rPr lang="en-US" altLang="zh-CN" sz="2800" b="1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cwait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和</a:t>
            </a:r>
            <a:r>
              <a:rPr lang="en-US" altLang="zh-CN" sz="2800" b="1">
                <a:solidFill>
                  <a:srgbClr val="FF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csignal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解决进程的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同步</a:t>
            </a:r>
            <a:r>
              <a:rPr lang="zh-CN" altLang="en-US" sz="2800" b="1">
                <a:latin typeface="Times New Roman" panose="02020603050405020304" pitchFamily="2" charset="0"/>
                <a:ea typeface="黑体" panose="02010609060101010101" pitchFamily="1" charset="-122"/>
              </a:rPr>
              <a:t>。</a:t>
            </a:r>
            <a:endParaRPr lang="zh-CN" altLang="en-US" sz="2800" b="1"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93188" name="文本框 93187"/>
          <p:cNvSpPr txBox="1"/>
          <p:nvPr/>
        </p:nvSpPr>
        <p:spPr>
          <a:xfrm>
            <a:off x="177800" y="2382838"/>
            <a:ext cx="8893175" cy="384048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正确的管程的实现机制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 eaLnBrk="0" hangingPunct="0"/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①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当一个进程进入管程时，它封锁管程，不允许其他进程再进入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 eaLnBrk="0" hangingPunct="0"/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②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当进程离开管程时，开放管程，允许其他进程进入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 eaLnBrk="0" hangingPunct="0"/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③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当进程在管程内因进程同步的要求而阻塞时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(cwait),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它必须在阻塞之前开放管程，允许其他进程进入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 eaLnBrk="0" hangingPunct="0"/>
            <a:r>
              <a:rPr lang="en-US" altLang="zh-CN" sz="2800" b="1">
                <a:solidFill>
                  <a:srgbClr val="FF66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④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当进程使用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csignal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唤醒另一进程时，为避免两个进程同时在管程之内，它必须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自己离开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管程或者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让被唤醒进程等待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。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3189" name="文本框 93188"/>
          <p:cNvSpPr txBox="1"/>
          <p:nvPr/>
        </p:nvSpPr>
        <p:spPr>
          <a:xfrm>
            <a:off x="5724525" y="88900"/>
            <a:ext cx="835025" cy="427038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zh-CN" altLang="en-US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综合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/>
      <p:bldP spid="93188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标题 94209"/>
          <p:cNvSpPr>
            <a:spLocks noGrp="1"/>
          </p:cNvSpPr>
          <p:nvPr>
            <p:ph type="title"/>
          </p:nvPr>
        </p:nvSpPr>
        <p:spPr/>
        <p:txBody>
          <a:bodyPr anchor="ctr"/>
          <a:p/>
        </p:txBody>
      </p:sp>
      <p:pic>
        <p:nvPicPr>
          <p:cNvPr id="94211" name="内容占位符 94210" descr="5.16-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7366000" cy="6859588"/>
          </a:xfrm>
        </p:spPr>
      </p:pic>
      <p:sp>
        <p:nvSpPr>
          <p:cNvPr id="94212" name="直接连接符 94211"/>
          <p:cNvSpPr/>
          <p:nvPr/>
        </p:nvSpPr>
        <p:spPr>
          <a:xfrm>
            <a:off x="1588" y="549275"/>
            <a:ext cx="736441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4213" name="直接连接符 94212"/>
          <p:cNvSpPr/>
          <p:nvPr/>
        </p:nvSpPr>
        <p:spPr>
          <a:xfrm>
            <a:off x="128588" y="1628775"/>
            <a:ext cx="7237412" cy="1588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4214" name="直接连接符 94213"/>
          <p:cNvSpPr/>
          <p:nvPr/>
        </p:nvSpPr>
        <p:spPr>
          <a:xfrm>
            <a:off x="128588" y="1963738"/>
            <a:ext cx="723741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4215" name="直接连接符 94214"/>
          <p:cNvSpPr/>
          <p:nvPr/>
        </p:nvSpPr>
        <p:spPr>
          <a:xfrm>
            <a:off x="128588" y="6022975"/>
            <a:ext cx="723741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4216" name="直接连接符 94215"/>
          <p:cNvSpPr/>
          <p:nvPr/>
        </p:nvSpPr>
        <p:spPr>
          <a:xfrm>
            <a:off x="149225" y="3959225"/>
            <a:ext cx="3811588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4217" name="文本框 94216"/>
          <p:cNvSpPr txBox="1"/>
          <p:nvPr/>
        </p:nvSpPr>
        <p:spPr>
          <a:xfrm>
            <a:off x="4860925" y="184150"/>
            <a:ext cx="1438275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管程名称</a:t>
            </a:r>
            <a:endParaRPr lang="zh-CN" altLang="en-US" sz="24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4218" name="文本框 94217"/>
          <p:cNvSpPr txBox="1"/>
          <p:nvPr/>
        </p:nvSpPr>
        <p:spPr>
          <a:xfrm>
            <a:off x="5581650" y="1235075"/>
            <a:ext cx="2303463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局部数据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19" name="文本框 94218"/>
          <p:cNvSpPr txBox="1"/>
          <p:nvPr/>
        </p:nvSpPr>
        <p:spPr>
          <a:xfrm>
            <a:off x="7366000" y="1597025"/>
            <a:ext cx="1503363" cy="3667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条件变量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20" name="文本框 94219"/>
          <p:cNvSpPr txBox="1"/>
          <p:nvPr/>
        </p:nvSpPr>
        <p:spPr>
          <a:xfrm>
            <a:off x="4230688" y="3776663"/>
            <a:ext cx="1258887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一组过程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21" name="文本框 94220"/>
          <p:cNvSpPr txBox="1"/>
          <p:nvPr/>
        </p:nvSpPr>
        <p:spPr>
          <a:xfrm>
            <a:off x="7367588" y="6318250"/>
            <a:ext cx="1776412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初始化代码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22" name="文本框 94221"/>
          <p:cNvSpPr txBox="1"/>
          <p:nvPr/>
        </p:nvSpPr>
        <p:spPr>
          <a:xfrm>
            <a:off x="6804025" y="46038"/>
            <a:ext cx="2339975" cy="54927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  <a:buSzPct val="100000"/>
              <a:buFont typeface="Wingdings" panose="05000000000000000000" pitchFamily="2" charset="2"/>
              <a:buChar char="l"/>
            </a:pPr>
            <a:r>
              <a:rPr lang="zh-CN" altLang="en-US" sz="3600" b="1" dirty="0">
                <a:solidFill>
                  <a:srgbClr val="FF0066"/>
                </a:solidFill>
                <a:latin typeface="Arial" panose="020B0604020202020204" pitchFamily="34" charset="0"/>
                <a:ea typeface="华文行楷" panose="02010800040101010101" charset="-122"/>
              </a:rPr>
              <a:t>定义管程</a:t>
            </a:r>
            <a:endParaRPr lang="zh-CN" altLang="en-US" sz="3600" b="1" dirty="0">
              <a:solidFill>
                <a:srgbClr val="FF0066"/>
              </a:solidFill>
              <a:latin typeface="Arial" panose="020B0604020202020204" pitchFamily="34" charset="0"/>
              <a:ea typeface="华文行楷" panose="02010800040101010101" charset="-122"/>
            </a:endParaRPr>
          </a:p>
        </p:txBody>
      </p:sp>
      <p:sp>
        <p:nvSpPr>
          <p:cNvPr id="94223" name="文本框 94222"/>
          <p:cNvSpPr txBox="1"/>
          <p:nvPr/>
        </p:nvSpPr>
        <p:spPr>
          <a:xfrm>
            <a:off x="7365365" y="2170430"/>
            <a:ext cx="1504315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满不放</a:t>
            </a:r>
            <a:endParaRPr lang="zh-CN" altLang="en-US" sz="24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4224" name="文本框 94223"/>
          <p:cNvSpPr txBox="1"/>
          <p:nvPr/>
        </p:nvSpPr>
        <p:spPr>
          <a:xfrm>
            <a:off x="7011988" y="5473700"/>
            <a:ext cx="1503362" cy="3667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不满可放</a:t>
            </a:r>
            <a:endParaRPr lang="zh-CN" altLang="en-US" sz="24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4225" name="文本框 94224"/>
          <p:cNvSpPr txBox="1"/>
          <p:nvPr/>
        </p:nvSpPr>
        <p:spPr>
          <a:xfrm>
            <a:off x="7493000" y="4141788"/>
            <a:ext cx="1503363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空不取</a:t>
            </a:r>
            <a:endParaRPr lang="zh-CN" altLang="en-US" sz="2400" b="1" dirty="0">
              <a:solidFill>
                <a:srgbClr val="FF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4226" name="文本框 94225"/>
          <p:cNvSpPr txBox="1"/>
          <p:nvPr/>
        </p:nvSpPr>
        <p:spPr>
          <a:xfrm>
            <a:off x="6869113" y="3402013"/>
            <a:ext cx="1503362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不空可取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89" name="文本框 93188"/>
          <p:cNvSpPr txBox="1"/>
          <p:nvPr/>
        </p:nvSpPr>
        <p:spPr>
          <a:xfrm>
            <a:off x="8094345" y="59563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144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05680" y="2536190"/>
            <a:ext cx="419100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如果满了，等待</a:t>
            </a:r>
            <a:r>
              <a:rPr lang="en-US" altLang="zh-CN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notfull</a:t>
            </a: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条件</a:t>
            </a:r>
            <a:endParaRPr lang="zh-CN" altLang="en-US" sz="24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05680" y="4508500"/>
            <a:ext cx="4338955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如果空了，等待</a:t>
            </a:r>
            <a:r>
              <a:rPr lang="en-US" altLang="zh-CN" sz="2400" b="1" dirty="0">
                <a:solidFill>
                  <a:srgbClr val="FF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notempty</a:t>
            </a:r>
            <a:r>
              <a:rPr lang="zh-CN" altLang="en-US" sz="2400" b="1" dirty="0">
                <a:solidFill>
                  <a:srgbClr val="FF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条件</a:t>
            </a:r>
            <a:endParaRPr lang="zh-CN" altLang="en-US" sz="2400" b="1" dirty="0">
              <a:solidFill>
                <a:srgbClr val="FF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0425" y="6022975"/>
            <a:ext cx="6384925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【问题】为什么没有给条件变量赋初值？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4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4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4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4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4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4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4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4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7" grpId="0"/>
      <p:bldP spid="94218" grpId="0"/>
      <p:bldP spid="94219" grpId="0"/>
      <p:bldP spid="94220" grpId="0"/>
      <p:bldP spid="94221" grpId="0"/>
      <p:bldP spid="94222" grpId="0" bldLvl="0"/>
      <p:bldP spid="94223" grpId="0"/>
      <p:bldP spid="94224" grpId="0"/>
      <p:bldP spid="94225" grpId="0"/>
      <p:bldP spid="94226" grpId="0"/>
      <p:bldP spid="2" grpId="0"/>
      <p:bldP spid="3" grpId="0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234" name="内容占位符 95233" descr="5.16-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025" y="274638"/>
            <a:ext cx="6994525" cy="6583362"/>
          </a:xfrm>
        </p:spPr>
      </p:pic>
      <p:sp>
        <p:nvSpPr>
          <p:cNvPr id="95235" name="标题 95234"/>
          <p:cNvSpPr>
            <a:spLocks noGrp="1"/>
          </p:cNvSpPr>
          <p:nvPr>
            <p:ph type="title"/>
          </p:nvPr>
        </p:nvSpPr>
        <p:spPr>
          <a:xfrm>
            <a:off x="5222875" y="0"/>
            <a:ext cx="3889375" cy="1143000"/>
          </a:xfrm>
          <a:solidFill>
            <a:schemeClr val="bg1">
              <a:alpha val="100000"/>
            </a:schemeClr>
          </a:solidFill>
        </p:spPr>
        <p:txBody>
          <a:bodyPr lIns="90170" tIns="46990" rIns="90170" bIns="46990" anchor="ctr"/>
          <a:p>
            <a:r>
              <a:rPr lang="zh-CN" altLang="en-US" sz="3600" dirty="0"/>
              <a:t>使用管程解决生产者消费者问题</a:t>
            </a:r>
            <a:endParaRPr lang="zh-CN" altLang="en-US" sz="3600" dirty="0"/>
          </a:p>
        </p:txBody>
      </p:sp>
      <p:sp>
        <p:nvSpPr>
          <p:cNvPr id="95236" name="直接连接符 95235"/>
          <p:cNvSpPr/>
          <p:nvPr/>
        </p:nvSpPr>
        <p:spPr>
          <a:xfrm>
            <a:off x="1044575" y="2276475"/>
            <a:ext cx="3811588" cy="1588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5237" name="直接连接符 95236"/>
          <p:cNvSpPr/>
          <p:nvPr/>
        </p:nvSpPr>
        <p:spPr>
          <a:xfrm>
            <a:off x="881063" y="4510088"/>
            <a:ext cx="3813175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5238" name="文本框 95237"/>
          <p:cNvSpPr txBox="1"/>
          <p:nvPr/>
        </p:nvSpPr>
        <p:spPr>
          <a:xfrm>
            <a:off x="3354705" y="1913255"/>
            <a:ext cx="501269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调用管程中的放</a:t>
            </a:r>
            <a:r>
              <a:rPr lang="en-US" altLang="zh-CN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append</a:t>
            </a: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过程</a:t>
            </a:r>
            <a:endParaRPr lang="zh-CN" altLang="en-US" sz="24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5239" name="文本框 95238"/>
          <p:cNvSpPr txBox="1"/>
          <p:nvPr/>
        </p:nvSpPr>
        <p:spPr>
          <a:xfrm>
            <a:off x="2781300" y="4144645"/>
            <a:ext cx="3921125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调用管程中的取</a:t>
            </a:r>
            <a:r>
              <a:rPr lang="en-US" altLang="zh-CN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take</a:t>
            </a: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过程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240" name="文本框 95239"/>
          <p:cNvSpPr txBox="1"/>
          <p:nvPr/>
        </p:nvSpPr>
        <p:spPr>
          <a:xfrm>
            <a:off x="6257290" y="2354580"/>
            <a:ext cx="2927985" cy="3230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71755" tIns="71755" rIns="71755" bIns="71755" anchor="t">
            <a:spAutoFit/>
          </a:bodyPr>
          <a:p>
            <a:pPr lvl="0" eaLnBrk="0" hangingPunct="0">
              <a:lnSpc>
                <a:spcPct val="8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【问题】：</a:t>
            </a:r>
            <a:endParaRPr lang="zh-CN" altLang="en-US" sz="2800" b="1" dirty="0">
              <a:solidFill>
                <a:srgbClr val="FF0066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 lvl="0" eaLnBrk="0" hangingPunct="0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宋体" panose="02010600030101010101" pitchFamily="2" charset="-122"/>
              </a:rPr>
              <a:t>①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宋体" panose="02010600030101010101" pitchFamily="2" charset="-122"/>
              </a:rPr>
              <a:t>生产者消费者的同步互斥在哪儿实现？</a:t>
            </a:r>
            <a:endParaRPr lang="zh-CN" altLang="en-US" sz="2400" b="1" dirty="0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  <a:sym typeface="宋体" panose="02010600030101010101" pitchFamily="2" charset="-122"/>
            </a:endParaRPr>
          </a:p>
          <a:p>
            <a:pPr lvl="0" eaLnBrk="0" hangingPunct="0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宋体" panose="02010600030101010101" pitchFamily="2" charset="-122"/>
              </a:rPr>
              <a:t>②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宋体" panose="02010600030101010101" pitchFamily="2" charset="-122"/>
              </a:rPr>
              <a:t>用管程和信号量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宋体" panose="02010600030101010101" pitchFamily="2" charset="-122"/>
              </a:rPr>
              <a:t>种方法实现生产者消费者问题的代码有何不同？</a:t>
            </a:r>
            <a:endParaRPr lang="zh-CN" altLang="en-US" sz="2400" b="1" dirty="0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  <a:sym typeface="宋体" panose="02010600030101010101" pitchFamily="2" charset="-122"/>
            </a:endParaRPr>
          </a:p>
        </p:txBody>
      </p:sp>
      <p:sp>
        <p:nvSpPr>
          <p:cNvPr id="93189" name="文本框 93188"/>
          <p:cNvSpPr txBox="1"/>
          <p:nvPr/>
        </p:nvSpPr>
        <p:spPr>
          <a:xfrm>
            <a:off x="8224520" y="114300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144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8" grpId="0"/>
      <p:bldP spid="95239" grpId="0"/>
      <p:bldP spid="9524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30" name="图片 73729" descr="5.13"/>
          <p:cNvPicPr>
            <a:picLocks noChangeAspect="1"/>
          </p:cNvPicPr>
          <p:nvPr/>
        </p:nvPicPr>
        <p:blipFill>
          <a:blip r:embed="rId1"/>
          <a:srcRect l="25609" t="55618" r="47894" b="25826"/>
          <a:stretch>
            <a:fillRect/>
          </a:stretch>
        </p:blipFill>
        <p:spPr>
          <a:xfrm>
            <a:off x="5068888" y="1662113"/>
            <a:ext cx="4075112" cy="3068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2" name="内容占位符 73731" descr="5.13"/>
          <p:cNvPicPr>
            <a:picLocks noChangeAspect="1"/>
          </p:cNvPicPr>
          <p:nvPr>
            <p:ph idx="1"/>
          </p:nvPr>
        </p:nvPicPr>
        <p:blipFill>
          <a:blip r:embed="rId1"/>
          <a:srcRect l="25377" t="21700" r="47018" b="59187"/>
          <a:stretch>
            <a:fillRect/>
          </a:stretch>
        </p:blipFill>
        <p:spPr>
          <a:xfrm>
            <a:off x="0" y="1662113"/>
            <a:ext cx="4427538" cy="3297237"/>
          </a:xfrm>
        </p:spPr>
      </p:pic>
      <p:sp>
        <p:nvSpPr>
          <p:cNvPr id="73733" name="文本框 73732"/>
          <p:cNvSpPr txBox="1"/>
          <p:nvPr/>
        </p:nvSpPr>
        <p:spPr>
          <a:xfrm>
            <a:off x="323850" y="1174750"/>
            <a:ext cx="2736850" cy="4873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生产者：</a:t>
            </a:r>
            <a:endParaRPr lang="zh-CN" altLang="en-US" sz="3200" b="1" dirty="0">
              <a:solidFill>
                <a:srgbClr val="FF0066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3734" name="文本框 73733"/>
          <p:cNvSpPr txBox="1"/>
          <p:nvPr/>
        </p:nvSpPr>
        <p:spPr>
          <a:xfrm>
            <a:off x="5068888" y="1174750"/>
            <a:ext cx="2735262" cy="4873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3200" b="1" dirty="0">
                <a:solidFill>
                  <a:srgbClr val="FF0066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消费者：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35" name="箭头 724"/>
          <p:cNvSpPr/>
          <p:nvPr/>
        </p:nvSpPr>
        <p:spPr>
          <a:xfrm>
            <a:off x="3492500" y="2525713"/>
            <a:ext cx="1576388" cy="1368425"/>
          </a:xfrm>
          <a:prstGeom prst="line">
            <a:avLst/>
          </a:prstGeom>
          <a:ln w="63500" cap="flat" cmpd="sng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73736" name="箭头 724"/>
          <p:cNvSpPr/>
          <p:nvPr/>
        </p:nvSpPr>
        <p:spPr>
          <a:xfrm flipH="1">
            <a:off x="3852863" y="1951038"/>
            <a:ext cx="1216025" cy="2519362"/>
          </a:xfrm>
          <a:prstGeom prst="line">
            <a:avLst/>
          </a:prstGeom>
          <a:ln w="63500" cap="flat" cmpd="sng">
            <a:solidFill>
              <a:srgbClr val="0000FF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73737" name="直接连接符 73736"/>
          <p:cNvSpPr/>
          <p:nvPr/>
        </p:nvSpPr>
        <p:spPr>
          <a:xfrm>
            <a:off x="207645" y="2627948"/>
            <a:ext cx="2736850" cy="0"/>
          </a:xfrm>
          <a:prstGeom prst="line">
            <a:avLst/>
          </a:prstGeom>
          <a:ln w="88900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8" name="直接连接符 73737"/>
          <p:cNvSpPr/>
          <p:nvPr/>
        </p:nvSpPr>
        <p:spPr>
          <a:xfrm>
            <a:off x="207645" y="4814570"/>
            <a:ext cx="2736850" cy="0"/>
          </a:xfrm>
          <a:prstGeom prst="line">
            <a:avLst/>
          </a:prstGeom>
          <a:ln w="889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9" name="直接连接符 73738"/>
          <p:cNvSpPr/>
          <p:nvPr/>
        </p:nvSpPr>
        <p:spPr>
          <a:xfrm>
            <a:off x="5375275" y="2067243"/>
            <a:ext cx="2735263" cy="1587"/>
          </a:xfrm>
          <a:prstGeom prst="line">
            <a:avLst/>
          </a:prstGeom>
          <a:ln w="889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40" name="直接连接符 73739"/>
          <p:cNvSpPr/>
          <p:nvPr/>
        </p:nvSpPr>
        <p:spPr>
          <a:xfrm>
            <a:off x="5292725" y="4177348"/>
            <a:ext cx="2735263" cy="1587"/>
          </a:xfrm>
          <a:prstGeom prst="line">
            <a:avLst/>
          </a:prstGeom>
          <a:ln w="88900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41" name="矩形 73740"/>
          <p:cNvSpPr/>
          <p:nvPr/>
        </p:nvSpPr>
        <p:spPr>
          <a:xfrm>
            <a:off x="323850" y="5180965"/>
            <a:ext cx="2503488" cy="1066800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0" tIns="0" rIns="0" bIns="0" anchor="t">
            <a:spAutoFit/>
          </a:bodyPr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append()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b(in)=v;</a:t>
            </a:r>
            <a:endParaRPr lang="zh-CN" altLang="en-US" sz="2800" b="1" dirty="0">
              <a:solidFill>
                <a:srgbClr val="CC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in=(in+1)%N;</a:t>
            </a:r>
            <a:endParaRPr lang="zh-CN" altLang="en-US" sz="2800" b="1" dirty="0">
              <a:solidFill>
                <a:srgbClr val="CC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</p:txBody>
      </p:sp>
      <p:sp>
        <p:nvSpPr>
          <p:cNvPr id="73742" name="矩形 73741"/>
          <p:cNvSpPr/>
          <p:nvPr/>
        </p:nvSpPr>
        <p:spPr>
          <a:xfrm>
            <a:off x="5455285" y="5180965"/>
            <a:ext cx="2900363" cy="1066800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0" tIns="0" rIns="0" bIns="0" anchor="t">
            <a:spAutoFit/>
          </a:bodyPr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take()</a:t>
            </a:r>
            <a:r>
              <a:rPr lang="zh-CN" altLang="en-US" sz="2800" b="1" dirty="0">
                <a:latin typeface="Times New Roman" panose="02020603050405020304" pitchFamily="2" charset="0"/>
                <a:ea typeface="黑体" panose="02010609060101010101" pitchFamily="1" charset="-122"/>
              </a:rPr>
              <a:t>：</a:t>
            </a:r>
            <a:endParaRPr lang="zh-CN" altLang="en-US" sz="2800" b="1" dirty="0"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w=b(iout);</a:t>
            </a:r>
            <a:endParaRPr lang="zh-CN" altLang="en-US" sz="2800" b="1" dirty="0">
              <a:solidFill>
                <a:srgbClr val="CC00FF"/>
              </a:solidFill>
              <a:latin typeface="Times New Roman" panose="02020603050405020304" pitchFamily="2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CC00FF"/>
                </a:solidFill>
                <a:latin typeface="Times New Roman" panose="02020603050405020304" pitchFamily="2" charset="0"/>
                <a:ea typeface="黑体" panose="02010609060101010101" pitchFamily="1" charset="-122"/>
              </a:rPr>
              <a:t>    out=(out+1)%N;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475" y="2790190"/>
            <a:ext cx="3589655" cy="1468755"/>
          </a:xfrm>
          <a:prstGeom prst="rect">
            <a:avLst/>
          </a:prstGeom>
          <a:noFill/>
          <a:ln w="38100">
            <a:solidFill>
              <a:srgbClr val="FF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72075" y="2185670"/>
            <a:ext cx="3645535" cy="1468755"/>
          </a:xfrm>
          <a:prstGeom prst="rect">
            <a:avLst/>
          </a:prstGeom>
          <a:noFill/>
          <a:ln w="38100">
            <a:solidFill>
              <a:srgbClr val="FF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706" name="标题 7270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生产者消费者问题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标题 1433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2</a:t>
            </a:r>
            <a:r>
              <a:rPr lang="zh-CN" altLang="en-US" dirty="0"/>
              <a:t> 并发的原理</a:t>
            </a:r>
            <a:endParaRPr lang="zh-CN" altLang="en-US" dirty="0"/>
          </a:p>
        </p:txBody>
      </p:sp>
      <p:sp>
        <p:nvSpPr>
          <p:cNvPr id="14339" name="文本占位符 14338"/>
          <p:cNvSpPr>
            <a:spLocks noGrp="1"/>
          </p:cNvSpPr>
          <p:nvPr>
            <p:ph type="body" idx="1"/>
          </p:nvPr>
        </p:nvSpPr>
        <p:spPr>
          <a:xfrm>
            <a:off x="231775" y="1600200"/>
            <a:ext cx="8913813" cy="4525963"/>
          </a:xfrm>
        </p:spPr>
        <p:txBody>
          <a:bodyPr/>
          <a:p>
            <a:r>
              <a:rPr lang="zh-CN" altLang="en-US" dirty="0"/>
              <a:t>并发</a:t>
            </a:r>
            <a:endParaRPr lang="zh-CN" altLang="en-US" dirty="0"/>
          </a:p>
          <a:p>
            <a:pPr lvl="1"/>
            <a:r>
              <a:rPr lang="zh-CN" altLang="en-US" dirty="0"/>
              <a:t>单处理器系统：交替执行（</a:t>
            </a:r>
            <a:r>
              <a:rPr lang="zh-CN" altLang="en-US" dirty="0">
                <a:solidFill>
                  <a:srgbClr val="FF00FF"/>
                </a:solidFill>
              </a:rPr>
              <a:t>并发</a:t>
            </a:r>
            <a:r>
              <a:rPr lang="zh-CN" altLang="en-US" dirty="0"/>
              <a:t>执行）</a:t>
            </a:r>
            <a:endParaRPr lang="zh-CN" altLang="en-US" dirty="0"/>
          </a:p>
          <a:p>
            <a:pPr lvl="1"/>
            <a:r>
              <a:rPr lang="zh-CN" altLang="en-US" dirty="0"/>
              <a:t>多处理器系统：重叠执行（</a:t>
            </a:r>
            <a:r>
              <a:rPr lang="zh-CN" altLang="en-US" dirty="0">
                <a:solidFill>
                  <a:srgbClr val="FF00FF"/>
                </a:solidFill>
              </a:rPr>
              <a:t>并行</a:t>
            </a:r>
            <a:r>
              <a:rPr lang="zh-CN" altLang="en-US" dirty="0"/>
              <a:t>执行）</a:t>
            </a:r>
            <a:endParaRPr lang="zh-CN" altLang="en-US" dirty="0"/>
          </a:p>
          <a:p>
            <a:r>
              <a:rPr lang="zh-CN" altLang="en-US" dirty="0"/>
              <a:t>异步</a:t>
            </a:r>
            <a:endParaRPr lang="zh-CN" altLang="en-US" dirty="0"/>
          </a:p>
          <a:p>
            <a:pPr lvl="1"/>
            <a:r>
              <a:rPr lang="zh-CN" altLang="en-US" dirty="0"/>
              <a:t>进程的相对执行速度不可预测 (走走停停：调度、中断、同步、互斥)</a:t>
            </a:r>
            <a:endParaRPr lang="zh-CN" altLang="en-US" dirty="0"/>
          </a:p>
          <a:p>
            <a:r>
              <a:rPr lang="zh-CN" altLang="en-US" dirty="0"/>
              <a:t>因异步而产生的困难</a:t>
            </a:r>
            <a:endParaRPr lang="zh-CN" altLang="en-US" dirty="0"/>
          </a:p>
          <a:p>
            <a:pPr lvl="1"/>
            <a:r>
              <a:rPr lang="zh-CN" altLang="en-US" dirty="0"/>
              <a:t>全局变量的共享充满了危险 (结果与执行顺序有关)</a:t>
            </a:r>
            <a:endParaRPr lang="zh-CN" altLang="en-US" dirty="0"/>
          </a:p>
          <a:p>
            <a:pPr lvl="1"/>
            <a:r>
              <a:rPr lang="zh-CN" altLang="en-US" dirty="0"/>
              <a:t>操作系统很难对资源进行最优化分配 (有可能死锁)</a:t>
            </a:r>
            <a:endParaRPr lang="zh-CN" altLang="en-US" dirty="0"/>
          </a:p>
          <a:p>
            <a:pPr lvl="1"/>
            <a:r>
              <a:rPr lang="zh-CN" altLang="en-US" dirty="0"/>
              <a:t>定位程序设计错误是非常困难的(不可再现性)</a:t>
            </a:r>
            <a:endParaRPr lang="zh-CN" altLang="en-US" dirty="0"/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P126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标题 9932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6</a:t>
            </a:r>
            <a:r>
              <a:rPr lang="zh-CN" altLang="en-US" dirty="0"/>
              <a:t> 消息传递</a:t>
            </a:r>
            <a:endParaRPr lang="zh-CN" altLang="en-US" dirty="0"/>
          </a:p>
        </p:txBody>
      </p:sp>
      <p:sp>
        <p:nvSpPr>
          <p:cNvPr id="99331" name="文本占位符 99330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8229600" cy="4956175"/>
          </a:xfrm>
        </p:spPr>
        <p:txBody>
          <a:bodyPr vert="horz" wrap="square" anchor="t"/>
          <a:p>
            <a:r>
              <a:rPr lang="zh-CN" altLang="en-US" sz="2800" dirty="0"/>
              <a:t>消息传递至少提供两个操作 (系统调用)</a:t>
            </a:r>
            <a:endParaRPr lang="zh-CN" altLang="en-US" sz="2800" dirty="0"/>
          </a:p>
          <a:p>
            <a:pPr lvl="1"/>
            <a:r>
              <a:rPr lang="zh-CN" altLang="en-US" dirty="0"/>
              <a:t>发送消息  send</a:t>
            </a:r>
            <a:endParaRPr lang="zh-CN" altLang="en-US" dirty="0"/>
          </a:p>
          <a:p>
            <a:pPr lvl="1"/>
            <a:r>
              <a:rPr lang="zh-CN" altLang="en-US" dirty="0"/>
              <a:t>接收消息  receive</a:t>
            </a:r>
            <a:endParaRPr lang="zh-CN" altLang="en-US" dirty="0"/>
          </a:p>
          <a:p>
            <a:pPr>
              <a:lnSpc>
                <a:spcPct val="140000"/>
              </a:lnSpc>
            </a:pPr>
            <a:r>
              <a:rPr lang="zh-CN" altLang="en-US" sz="2800" dirty="0"/>
              <a:t>如果进程P和Q需要通信，那么他们需要</a:t>
            </a:r>
            <a:endParaRPr lang="zh-CN" altLang="en-US" sz="2800" dirty="0"/>
          </a:p>
          <a:p>
            <a:pPr lvl="1"/>
            <a:r>
              <a:rPr lang="zh-CN" altLang="en-US" dirty="0"/>
              <a:t>相互建立通信线路</a:t>
            </a:r>
            <a:endParaRPr lang="zh-CN" altLang="en-US" dirty="0"/>
          </a:p>
          <a:p>
            <a:pPr lvl="1"/>
            <a:r>
              <a:rPr lang="zh-CN" altLang="en-US" dirty="0"/>
              <a:t>通过发送/接收来交换消息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有2种消息传递方式</a:t>
            </a:r>
            <a:endParaRPr lang="zh-CN" altLang="en-US" sz="2800" dirty="0"/>
          </a:p>
          <a:p>
            <a:pPr lvl="1"/>
            <a:r>
              <a:rPr lang="zh-CN" altLang="en-US" dirty="0"/>
              <a:t>直接消息通信</a:t>
            </a:r>
            <a:endParaRPr lang="zh-CN" altLang="en-US" dirty="0"/>
          </a:p>
          <a:p>
            <a:pPr lvl="1"/>
            <a:r>
              <a:rPr lang="zh-CN" altLang="en-US" dirty="0"/>
              <a:t>间接消息通信 （信箱）</a:t>
            </a:r>
            <a:endParaRPr lang="en-US" altLang="zh-CN" dirty="0"/>
          </a:p>
        </p:txBody>
      </p:sp>
      <p:sp>
        <p:nvSpPr>
          <p:cNvPr id="99332" name="文本框 99331"/>
          <p:cNvSpPr txBox="1"/>
          <p:nvPr/>
        </p:nvSpPr>
        <p:spPr>
          <a:xfrm>
            <a:off x="5580063" y="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146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2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331">
                                            <p:txEl>
                                              <p:charRg st="2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331">
                                            <p:txEl>
                                              <p:charRg st="2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31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9331">
                                            <p:txEl>
                                              <p:charRg st="31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9331">
                                            <p:txEl>
                                              <p:charRg st="31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45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9331">
                                            <p:txEl>
                                              <p:charRg st="45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331">
                                            <p:txEl>
                                              <p:charRg st="45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64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331">
                                            <p:txEl>
                                              <p:charRg st="64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331">
                                            <p:txEl>
                                              <p:charRg st="64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7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9331">
                                            <p:txEl>
                                              <p:charRg st="7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9331">
                                            <p:txEl>
                                              <p:charRg st="73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8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9331">
                                            <p:txEl>
                                              <p:charRg st="8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331">
                                            <p:txEl>
                                              <p:charRg st="8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96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9331">
                                            <p:txEl>
                                              <p:charRg st="96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9331">
                                            <p:txEl>
                                              <p:charRg st="96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103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9331">
                                            <p:txEl>
                                              <p:charRg st="103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9331">
                                            <p:txEl>
                                              <p:charRg st="103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4" name="标题 100353"/>
          <p:cNvSpPr>
            <a:spLocks noGrp="1"/>
          </p:cNvSpPr>
          <p:nvPr>
            <p:ph type="title"/>
          </p:nvPr>
        </p:nvSpPr>
        <p:spPr/>
        <p:txBody>
          <a:bodyPr anchor="ctr"/>
          <a:p/>
        </p:txBody>
      </p:sp>
      <p:pic>
        <p:nvPicPr>
          <p:cNvPr id="100355" name="内容占位符 100354" descr="5.17biao5.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42863"/>
            <a:ext cx="7597775" cy="6675437"/>
          </a:xfrm>
        </p:spPr>
      </p:pic>
      <p:sp>
        <p:nvSpPr>
          <p:cNvPr id="100356" name="文本框 100355"/>
          <p:cNvSpPr txBox="1"/>
          <p:nvPr/>
        </p:nvSpPr>
        <p:spPr>
          <a:xfrm>
            <a:off x="973138" y="549275"/>
            <a:ext cx="1727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5.5.1 同步</a:t>
            </a:r>
            <a:endParaRPr lang="zh-CN" altLang="en-US" sz="24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00357" name="文本框 100356"/>
          <p:cNvSpPr txBox="1"/>
          <p:nvPr/>
        </p:nvSpPr>
        <p:spPr>
          <a:xfrm>
            <a:off x="973138" y="4076700"/>
            <a:ext cx="1727200" cy="3667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5.5.2 寻址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358" name="文本框 100357"/>
          <p:cNvSpPr txBox="1"/>
          <p:nvPr/>
        </p:nvSpPr>
        <p:spPr>
          <a:xfrm>
            <a:off x="5581650" y="2205038"/>
            <a:ext cx="2303463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5.5.3 消息格式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359" name="文本框 100358"/>
          <p:cNvSpPr txBox="1"/>
          <p:nvPr/>
        </p:nvSpPr>
        <p:spPr>
          <a:xfrm>
            <a:off x="6084888" y="4443413"/>
            <a:ext cx="2303462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5.5.4 排队原则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332" name="文本框 99331"/>
          <p:cNvSpPr txBox="1"/>
          <p:nvPr/>
        </p:nvSpPr>
        <p:spPr>
          <a:xfrm>
            <a:off x="8292148" y="72517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147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/>
      <p:bldP spid="100357" grpId="0"/>
      <p:bldP spid="100358" grpId="0"/>
      <p:bldP spid="10035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标题 10137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6</a:t>
            </a:r>
            <a:r>
              <a:rPr lang="zh-CN" altLang="en-US" dirty="0"/>
              <a:t>.1 同步</a:t>
            </a:r>
            <a:endParaRPr lang="zh-CN" altLang="en-US" dirty="0"/>
          </a:p>
        </p:txBody>
      </p:sp>
      <p:sp>
        <p:nvSpPr>
          <p:cNvPr id="101379" name="文本占位符 101378"/>
          <p:cNvSpPr>
            <a:spLocks noGrp="1"/>
          </p:cNvSpPr>
          <p:nvPr>
            <p:ph type="body" idx="1"/>
          </p:nvPr>
        </p:nvSpPr>
        <p:spPr>
          <a:xfrm>
            <a:off x="457200" y="981075"/>
            <a:ext cx="8229600" cy="4956175"/>
          </a:xfrm>
        </p:spPr>
        <p:txBody>
          <a:bodyPr/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rgbClr val="FF0066"/>
                </a:solidFill>
              </a:rPr>
              <a:t>send() 和receive()的实现</a:t>
            </a:r>
            <a:endParaRPr lang="zh-CN" altLang="en-US" sz="2400" dirty="0">
              <a:solidFill>
                <a:srgbClr val="FF0066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消息传递可以是阻塞或非阻塞的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6600CC"/>
                </a:solidFill>
              </a:rPr>
              <a:t>阻塞的消息传递</a:t>
            </a:r>
            <a:endParaRPr lang="zh-CN" altLang="en-US" sz="24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阻塞send：发送进程阻塞，直到消息被接收进程或邮箱所接收</a:t>
            </a:r>
            <a:endParaRPr lang="zh-CN" altLang="en-US" sz="24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阻塞receive：接收者阻塞，直到有消息可用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6600CC"/>
                </a:solidFill>
              </a:rPr>
              <a:t>非阻塞的消息传递</a:t>
            </a:r>
            <a:endParaRPr lang="zh-CN" altLang="en-US" sz="24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非阻塞send：发送进程发送消息并再继续操作</a:t>
            </a:r>
            <a:endParaRPr lang="zh-CN" altLang="en-US" sz="2400" dirty="0"/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非阻塞receive：接收者收到一个有效消息或无效消息</a:t>
            </a:r>
            <a:endParaRPr lang="zh-CN" altLang="en-US" sz="2400" dirty="0"/>
          </a:p>
          <a:p>
            <a:pPr>
              <a:lnSpc>
                <a:spcPct val="120000"/>
              </a:lnSpc>
              <a:buNone/>
            </a:pPr>
            <a:r>
              <a:rPr lang="zh-CN" altLang="en-US" sz="2700" dirty="0"/>
              <a:t>思考：你认为哪种好些，为什么？</a:t>
            </a:r>
            <a:endParaRPr lang="zh-CN" altLang="en-US" sz="2700" dirty="0"/>
          </a:p>
        </p:txBody>
      </p:sp>
      <p:sp>
        <p:nvSpPr>
          <p:cNvPr id="99332" name="文本框 99331"/>
          <p:cNvSpPr txBox="1"/>
          <p:nvPr/>
        </p:nvSpPr>
        <p:spPr>
          <a:xfrm>
            <a:off x="8210868" y="88773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147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charRg st="21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79">
                                            <p:txEl>
                                              <p:charRg st="21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79">
                                            <p:txEl>
                                              <p:charRg st="21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79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1379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charRg st="36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1379">
                                            <p:txEl>
                                              <p:charRg st="36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379">
                                            <p:txEl>
                                              <p:charRg st="36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charRg st="105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379">
                                            <p:txEl>
                                              <p:charRg st="105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379">
                                            <p:txEl>
                                              <p:charRg st="105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charRg st="5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379">
                                            <p:txEl>
                                              <p:charRg st="5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379">
                                            <p:txEl>
                                              <p:charRg st="5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charRg st="81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379">
                                            <p:txEl>
                                              <p:charRg st="81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1379">
                                            <p:txEl>
                                              <p:charRg st="81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charRg st="121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1379">
                                            <p:txEl>
                                              <p:charRg st="121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1379">
                                            <p:txEl>
                                              <p:charRg st="121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charRg st="144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1379">
                                            <p:txEl>
                                              <p:charRg st="144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1379">
                                            <p:txEl>
                                              <p:charRg st="144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charRg st="172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1379">
                                            <p:txEl>
                                              <p:charRg st="172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1379">
                                            <p:txEl>
                                              <p:charRg st="172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标题 10240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无阻塞send，阻塞receive</a:t>
            </a:r>
            <a:endParaRPr lang="zh-CN" altLang="en-US" dirty="0"/>
          </a:p>
        </p:txBody>
      </p:sp>
      <p:sp>
        <p:nvSpPr>
          <p:cNvPr id="102403" name="文本占位符 10240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dirty="0"/>
              <a:t>无阻塞send</a:t>
            </a:r>
            <a:endParaRPr lang="zh-CN" altLang="en-US" dirty="0"/>
          </a:p>
          <a:p>
            <a:pPr lvl="1"/>
            <a:r>
              <a:rPr lang="zh-CN" altLang="en-US" dirty="0"/>
              <a:t>潜在危险：错误导致重复产生消息（耗资源）</a:t>
            </a:r>
            <a:endParaRPr lang="zh-CN" altLang="en-US" dirty="0"/>
          </a:p>
          <a:p>
            <a:pPr lvl="1"/>
            <a:r>
              <a:rPr lang="zh-CN" altLang="en-US" dirty="0"/>
              <a:t>程序员可能要使用应答来确认收到消息</a:t>
            </a:r>
            <a:endParaRPr lang="zh-CN" altLang="en-US" dirty="0"/>
          </a:p>
          <a:p>
            <a:r>
              <a:rPr lang="zh-CN" altLang="en-US" dirty="0"/>
              <a:t>阻塞receive</a:t>
            </a:r>
            <a:endParaRPr lang="zh-CN" altLang="en-US" dirty="0"/>
          </a:p>
          <a:p>
            <a:pPr lvl="1"/>
            <a:r>
              <a:rPr lang="zh-CN" altLang="en-US" dirty="0"/>
              <a:t>危险：信息丢失，reiceive永远阻塞</a:t>
            </a:r>
            <a:endParaRPr lang="zh-CN" altLang="en-US" dirty="0"/>
          </a:p>
          <a:p>
            <a:pPr lvl="1"/>
            <a:r>
              <a:rPr lang="zh-CN" altLang="en-US" dirty="0"/>
              <a:t>无阻塞：重复收到的消息要丢弃</a:t>
            </a:r>
            <a:endParaRPr lang="zh-CN" altLang="en-US" dirty="0"/>
          </a:p>
        </p:txBody>
      </p:sp>
      <p:sp>
        <p:nvSpPr>
          <p:cNvPr id="99332" name="文本框 99331"/>
          <p:cNvSpPr txBox="1"/>
          <p:nvPr/>
        </p:nvSpPr>
        <p:spPr>
          <a:xfrm>
            <a:off x="8210868" y="88773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147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标题 10342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6</a:t>
            </a:r>
            <a:r>
              <a:rPr lang="zh-CN" altLang="en-US" dirty="0"/>
              <a:t>.2 寻址</a:t>
            </a:r>
            <a:endParaRPr lang="zh-CN" altLang="en-US" dirty="0"/>
          </a:p>
        </p:txBody>
      </p:sp>
      <p:sp>
        <p:nvSpPr>
          <p:cNvPr id="103427" name="文本占位符 103426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56175"/>
          </a:xfrm>
        </p:spPr>
        <p:txBody>
          <a:bodyPr/>
          <a:p>
            <a:pPr>
              <a:lnSpc>
                <a:spcPct val="170000"/>
              </a:lnSpc>
            </a:pPr>
            <a:r>
              <a:rPr lang="zh-CN" altLang="en-US" dirty="0"/>
              <a:t>直接消息通信</a:t>
            </a:r>
            <a:r>
              <a:rPr lang="zh-CN" altLang="en-US" dirty="0">
                <a:solidFill>
                  <a:srgbClr val="C00000"/>
                </a:solidFill>
              </a:rPr>
              <a:t>（直接寻址）</a:t>
            </a:r>
            <a:r>
              <a:rPr lang="zh-CN" altLang="en-US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需要通信的进程必须明确地命名通信的接收者或发送者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FF0066"/>
                </a:solidFill>
              </a:rPr>
              <a:t>send(P, message)</a:t>
            </a:r>
            <a:r>
              <a:rPr lang="zh-CN" altLang="en-US" dirty="0"/>
              <a:t> </a:t>
            </a:r>
            <a:r>
              <a:rPr lang="zh-CN" altLang="en-US" sz="2400" dirty="0"/>
              <a:t>－ 发送消息至</a:t>
            </a:r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目标</a:t>
            </a:r>
            <a:r>
              <a:rPr lang="zh-CN" altLang="en-US" sz="2400" dirty="0">
                <a:solidFill>
                  <a:srgbClr val="C00000"/>
                </a:solidFill>
              </a:rPr>
              <a:t>进程</a:t>
            </a:r>
            <a:r>
              <a:rPr lang="zh-CN" altLang="en-US" sz="2400" dirty="0"/>
              <a:t>P</a:t>
            </a:r>
            <a:endParaRPr lang="zh-CN" altLang="en-US" sz="2400" dirty="0"/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FF0066"/>
                </a:solidFill>
              </a:rPr>
              <a:t>receive(Q, message)</a:t>
            </a:r>
            <a:r>
              <a:rPr lang="zh-CN" altLang="en-US" dirty="0"/>
              <a:t> </a:t>
            </a:r>
            <a:r>
              <a:rPr lang="zh-CN" altLang="en-US" sz="2400" dirty="0"/>
              <a:t>－ 从源进程Q接收消息</a:t>
            </a:r>
            <a:endParaRPr lang="zh-CN" altLang="en-US" sz="2400" dirty="0"/>
          </a:p>
          <a:p>
            <a:endParaRPr lang="zh-CN" altLang="en-US" dirty="0"/>
          </a:p>
        </p:txBody>
      </p:sp>
      <p:grpSp>
        <p:nvGrpSpPr>
          <p:cNvPr id="103428" name="组合 103427"/>
          <p:cNvGrpSpPr/>
          <p:nvPr/>
        </p:nvGrpSpPr>
        <p:grpSpPr>
          <a:xfrm>
            <a:off x="2481263" y="4202113"/>
            <a:ext cx="3810000" cy="2011362"/>
            <a:chOff x="0" y="0"/>
            <a:chExt cx="2400" cy="1267"/>
          </a:xfrm>
        </p:grpSpPr>
        <p:sp>
          <p:nvSpPr>
            <p:cNvPr id="103429" name="椭圆 103428"/>
            <p:cNvSpPr/>
            <p:nvPr/>
          </p:nvSpPr>
          <p:spPr>
            <a:xfrm>
              <a:off x="0" y="764"/>
              <a:ext cx="512" cy="503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none" anchor="ctr"/>
            <a:p>
              <a:pPr lvl="0" algn="ctr" eaLnBrk="0" hangingPunct="0"/>
              <a:r>
                <a:rPr lang="en-US" altLang="x-none" sz="1800" dirty="0">
                  <a:latin typeface="Algerian" panose="04020705040A02060702" charset="0"/>
                  <a:ea typeface="宋体" panose="02010600030101010101" pitchFamily="2" charset="-122"/>
                </a:rPr>
                <a:t>P2</a:t>
              </a:r>
              <a:endParaRPr lang="en-US" altLang="x-none" sz="1800" dirty="0">
                <a:latin typeface="Algerian" panose="04020705040A02060702" charset="0"/>
                <a:ea typeface="宋体" panose="02010600030101010101" pitchFamily="2" charset="-122"/>
              </a:endParaRPr>
            </a:p>
          </p:txBody>
        </p:sp>
        <p:sp>
          <p:nvSpPr>
            <p:cNvPr id="103430" name="椭圆 103429"/>
            <p:cNvSpPr/>
            <p:nvPr/>
          </p:nvSpPr>
          <p:spPr>
            <a:xfrm>
              <a:off x="1047" y="0"/>
              <a:ext cx="512" cy="503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none" anchor="ctr"/>
            <a:p>
              <a:pPr lvl="0" algn="ctr" eaLnBrk="0" hangingPunct="0"/>
              <a:r>
                <a:rPr lang="en-US" altLang="x-none" sz="1800" dirty="0">
                  <a:latin typeface="Algerian" panose="04020705040A02060702" charset="0"/>
                  <a:ea typeface="宋体" panose="02010600030101010101" pitchFamily="2" charset="-122"/>
                </a:rPr>
                <a:t>P1</a:t>
              </a:r>
              <a:endParaRPr lang="en-US" altLang="x-none" sz="1800" dirty="0">
                <a:latin typeface="Algerian" panose="04020705040A02060702" charset="0"/>
                <a:ea typeface="宋体" panose="02010600030101010101" pitchFamily="2" charset="-122"/>
              </a:endParaRPr>
            </a:p>
          </p:txBody>
        </p:sp>
        <p:sp>
          <p:nvSpPr>
            <p:cNvPr id="103431" name="椭圆 103430"/>
            <p:cNvSpPr/>
            <p:nvPr/>
          </p:nvSpPr>
          <p:spPr>
            <a:xfrm>
              <a:off x="1888" y="742"/>
              <a:ext cx="512" cy="503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none" anchor="ctr"/>
            <a:p>
              <a:pPr lvl="0" algn="ctr" eaLnBrk="0" hangingPunct="0"/>
              <a:r>
                <a:rPr lang="en-US" altLang="x-none" sz="1800" dirty="0">
                  <a:latin typeface="Algerian" panose="04020705040A02060702" charset="0"/>
                  <a:ea typeface="宋体" panose="02010600030101010101" pitchFamily="2" charset="-122"/>
                </a:rPr>
                <a:t>P3</a:t>
              </a:r>
              <a:endParaRPr lang="en-US" altLang="x-none" sz="1800" dirty="0">
                <a:latin typeface="Algerian" panose="04020705040A02060702" charset="0"/>
                <a:ea typeface="宋体" panose="02010600030101010101" pitchFamily="2" charset="-122"/>
              </a:endParaRPr>
            </a:p>
          </p:txBody>
        </p:sp>
        <p:sp>
          <p:nvSpPr>
            <p:cNvPr id="103432" name="直接连接符 103431"/>
            <p:cNvSpPr/>
            <p:nvPr/>
          </p:nvSpPr>
          <p:spPr>
            <a:xfrm flipH="1">
              <a:off x="522" y="407"/>
              <a:ext cx="502" cy="3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03433" name="直接连接符 103432"/>
            <p:cNvSpPr/>
            <p:nvPr/>
          </p:nvSpPr>
          <p:spPr>
            <a:xfrm flipH="1">
              <a:off x="600" y="1017"/>
              <a:ext cx="1206" cy="3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03434" name="直接连接符 103433"/>
            <p:cNvSpPr/>
            <p:nvPr/>
          </p:nvSpPr>
          <p:spPr>
            <a:xfrm>
              <a:off x="1546" y="443"/>
              <a:ext cx="421" cy="31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99332" name="文本框 99331"/>
          <p:cNvSpPr txBox="1"/>
          <p:nvPr/>
        </p:nvSpPr>
        <p:spPr>
          <a:xfrm>
            <a:off x="8210868" y="88773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148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标题 10444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/>
          <a:p>
            <a:r>
              <a:rPr lang="zh-CN" altLang="en-US" sz="3600" dirty="0"/>
              <a:t>间接消息通信</a:t>
            </a:r>
            <a:r>
              <a:rPr lang="zh-CN" altLang="en-US" sz="3600" dirty="0">
                <a:solidFill>
                  <a:srgbClr val="C00000"/>
                </a:solidFill>
              </a:rPr>
              <a:t>（间接寻址）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104451" name="文本占位符 104450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686800" cy="4956175"/>
          </a:xfrm>
        </p:spPr>
        <p:txBody>
          <a:bodyPr/>
          <a:p>
            <a:pPr>
              <a:lnSpc>
                <a:spcPct val="120000"/>
              </a:lnSpc>
            </a:pPr>
            <a:r>
              <a:rPr lang="zh-CN" altLang="en-US" sz="2800" dirty="0"/>
              <a:t>对于间接通信，消息通过</a:t>
            </a:r>
            <a:r>
              <a:rPr lang="zh-CN" altLang="en-US" sz="2800" dirty="0">
                <a:solidFill>
                  <a:srgbClr val="FF0066"/>
                </a:solidFill>
              </a:rPr>
              <a:t>邮箱</a:t>
            </a:r>
            <a:r>
              <a:rPr lang="zh-CN" altLang="en-US" sz="2800" dirty="0"/>
              <a:t>或</a:t>
            </a:r>
            <a:r>
              <a:rPr lang="zh-CN" altLang="en-US" sz="2800" dirty="0">
                <a:solidFill>
                  <a:srgbClr val="FF0066"/>
                </a:solidFill>
              </a:rPr>
              <a:t>端口</a:t>
            </a:r>
            <a:r>
              <a:rPr lang="zh-CN" altLang="en-US" sz="2800" dirty="0"/>
              <a:t>来发送和接收。</a:t>
            </a:r>
            <a:endParaRPr lang="zh-CN" altLang="en-US" sz="2800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每个</a:t>
            </a:r>
            <a:r>
              <a:rPr lang="zh-CN" altLang="en-US" dirty="0">
                <a:solidFill>
                  <a:srgbClr val="FF0066"/>
                </a:solidFill>
              </a:rPr>
              <a:t>邮箱</a:t>
            </a:r>
            <a:r>
              <a:rPr lang="zh-CN" altLang="en-US" dirty="0"/>
              <a:t>都有一个惟一的标识符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进程只有共享一个邮箱才能相互通信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FF0066"/>
                </a:solidFill>
              </a:rPr>
              <a:t>send(A, message) </a:t>
            </a:r>
            <a:r>
              <a:rPr lang="zh-CN" altLang="en-US" dirty="0"/>
              <a:t>：发送消息给邮箱A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FF0066"/>
                </a:solidFill>
              </a:rPr>
              <a:t>receive(A, message)</a:t>
            </a:r>
            <a:r>
              <a:rPr lang="zh-CN" altLang="en-US" dirty="0"/>
              <a:t>：从邮箱A接收消息</a:t>
            </a:r>
            <a:endParaRPr lang="zh-CN" altLang="en-US" dirty="0"/>
          </a:p>
        </p:txBody>
      </p:sp>
      <p:grpSp>
        <p:nvGrpSpPr>
          <p:cNvPr id="104452" name="组合 104451"/>
          <p:cNvGrpSpPr/>
          <p:nvPr/>
        </p:nvGrpSpPr>
        <p:grpSpPr>
          <a:xfrm>
            <a:off x="1171575" y="4149725"/>
            <a:ext cx="3602038" cy="2463800"/>
            <a:chOff x="0" y="0"/>
            <a:chExt cx="2427" cy="1469"/>
          </a:xfrm>
        </p:grpSpPr>
        <p:sp>
          <p:nvSpPr>
            <p:cNvPr id="104453" name="直接连接符 104452"/>
            <p:cNvSpPr/>
            <p:nvPr/>
          </p:nvSpPr>
          <p:spPr>
            <a:xfrm>
              <a:off x="1233" y="338"/>
              <a:ext cx="1" cy="36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04454" name="椭圆 104453"/>
            <p:cNvSpPr/>
            <p:nvPr/>
          </p:nvSpPr>
          <p:spPr>
            <a:xfrm>
              <a:off x="0" y="1104"/>
              <a:ext cx="347" cy="365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none" anchor="ctr"/>
            <a:p>
              <a:pPr lvl="0" algn="ctr" eaLnBrk="0" hangingPunct="0"/>
              <a:r>
                <a:rPr lang="en-US" altLang="x-none" sz="1800" dirty="0">
                  <a:latin typeface="Algerian" panose="04020705040A02060702" charset="0"/>
                  <a:ea typeface="宋体" panose="02010600030101010101" pitchFamily="2" charset="-122"/>
                </a:rPr>
                <a:t>P2</a:t>
              </a:r>
              <a:endParaRPr lang="en-US" altLang="x-none" sz="1800" dirty="0">
                <a:latin typeface="Algerian" panose="04020705040A02060702" charset="0"/>
                <a:ea typeface="宋体" panose="02010600030101010101" pitchFamily="2" charset="-122"/>
              </a:endParaRPr>
            </a:p>
          </p:txBody>
        </p:sp>
        <p:sp>
          <p:nvSpPr>
            <p:cNvPr id="104455" name="椭圆 104454"/>
            <p:cNvSpPr/>
            <p:nvPr/>
          </p:nvSpPr>
          <p:spPr>
            <a:xfrm>
              <a:off x="1047" y="0"/>
              <a:ext cx="347" cy="35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none" anchor="ctr"/>
            <a:p>
              <a:pPr lvl="0" algn="ctr" eaLnBrk="0" hangingPunct="0"/>
              <a:r>
                <a:rPr lang="en-US" altLang="x-none" sz="1800" dirty="0">
                  <a:latin typeface="Algerian" panose="04020705040A02060702" charset="0"/>
                  <a:ea typeface="宋体" panose="02010600030101010101" pitchFamily="2" charset="-122"/>
                </a:rPr>
                <a:t>P1</a:t>
              </a:r>
              <a:endParaRPr lang="en-US" altLang="x-none" sz="1800" dirty="0">
                <a:latin typeface="Algerian" panose="04020705040A02060702" charset="0"/>
                <a:ea typeface="宋体" panose="02010600030101010101" pitchFamily="2" charset="-122"/>
              </a:endParaRPr>
            </a:p>
          </p:txBody>
        </p:sp>
        <p:sp>
          <p:nvSpPr>
            <p:cNvPr id="104456" name="椭圆 104455"/>
            <p:cNvSpPr/>
            <p:nvPr/>
          </p:nvSpPr>
          <p:spPr>
            <a:xfrm>
              <a:off x="2089" y="1079"/>
              <a:ext cx="338" cy="35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none" anchor="ctr"/>
            <a:p>
              <a:pPr lvl="0" algn="ctr" eaLnBrk="0" hangingPunct="0"/>
              <a:r>
                <a:rPr lang="en-US" altLang="x-none" sz="1800" dirty="0">
                  <a:latin typeface="Algerian" panose="04020705040A02060702" charset="0"/>
                  <a:ea typeface="宋体" panose="02010600030101010101" pitchFamily="2" charset="-122"/>
                </a:rPr>
                <a:t>P3</a:t>
              </a:r>
              <a:endParaRPr lang="en-US" altLang="x-none" sz="1800" dirty="0">
                <a:latin typeface="Algerian" panose="04020705040A02060702" charset="0"/>
                <a:ea typeface="宋体" panose="02010600030101010101" pitchFamily="2" charset="-122"/>
              </a:endParaRPr>
            </a:p>
          </p:txBody>
        </p:sp>
        <p:sp>
          <p:nvSpPr>
            <p:cNvPr id="104457" name="直接连接符 104456"/>
            <p:cNvSpPr/>
            <p:nvPr/>
          </p:nvSpPr>
          <p:spPr>
            <a:xfrm flipH="1">
              <a:off x="300" y="819"/>
              <a:ext cx="776" cy="3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04458" name="直接连接符 104457"/>
            <p:cNvSpPr/>
            <p:nvPr/>
          </p:nvSpPr>
          <p:spPr>
            <a:xfrm>
              <a:off x="1453" y="836"/>
              <a:ext cx="642" cy="3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4459" name="矩形 104458"/>
            <p:cNvSpPr/>
            <p:nvPr/>
          </p:nvSpPr>
          <p:spPr>
            <a:xfrm>
              <a:off x="1077" y="701"/>
              <a:ext cx="329" cy="311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none" anchor="ctr"/>
            <a:p>
              <a:pPr lvl="0" algn="ctr" eaLnBrk="0" hangingPunct="0"/>
              <a:r>
                <a:rPr lang="en-US" altLang="x-none" sz="1800" dirty="0">
                  <a:latin typeface="Algerian" panose="04020705040A02060702" charset="0"/>
                  <a:ea typeface="宋体" panose="02010600030101010101" pitchFamily="2" charset="-122"/>
                </a:rPr>
                <a:t>M1</a:t>
              </a:r>
              <a:endParaRPr lang="en-US" altLang="x-none" sz="1800" dirty="0">
                <a:latin typeface="Algerian" panose="04020705040A02060702" charset="0"/>
                <a:ea typeface="宋体" panose="02010600030101010101" pitchFamily="2" charset="-122"/>
              </a:endParaRPr>
            </a:p>
          </p:txBody>
        </p:sp>
        <p:sp>
          <p:nvSpPr>
            <p:cNvPr id="104460" name="矩形 104459"/>
            <p:cNvSpPr/>
            <p:nvPr/>
          </p:nvSpPr>
          <p:spPr>
            <a:xfrm>
              <a:off x="1082" y="1153"/>
              <a:ext cx="329" cy="311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none" anchor="ctr"/>
            <a:p>
              <a:pPr lvl="0" algn="ctr" eaLnBrk="0" hangingPunct="0"/>
              <a:r>
                <a:rPr lang="en-US" altLang="x-none" sz="1800" dirty="0">
                  <a:latin typeface="Algerian" panose="04020705040A02060702" charset="0"/>
                  <a:ea typeface="宋体" panose="02010600030101010101" pitchFamily="2" charset="-122"/>
                </a:rPr>
                <a:t>M2</a:t>
              </a:r>
              <a:endParaRPr lang="en-US" altLang="x-none" sz="1800" dirty="0">
                <a:latin typeface="Algerian" panose="04020705040A02060702" charset="0"/>
                <a:ea typeface="宋体" panose="02010600030101010101" pitchFamily="2" charset="-122"/>
              </a:endParaRPr>
            </a:p>
          </p:txBody>
        </p:sp>
        <p:sp>
          <p:nvSpPr>
            <p:cNvPr id="104461" name="直接连接符 104460"/>
            <p:cNvSpPr/>
            <p:nvPr/>
          </p:nvSpPr>
          <p:spPr>
            <a:xfrm flipH="1">
              <a:off x="369" y="1318"/>
              <a:ext cx="703" cy="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104462" name="直接连接符 104461"/>
            <p:cNvSpPr/>
            <p:nvPr/>
          </p:nvSpPr>
          <p:spPr>
            <a:xfrm flipH="1" flipV="1">
              <a:off x="1408" y="1304"/>
              <a:ext cx="676" cy="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</p:grpSp>
      <p:sp>
        <p:nvSpPr>
          <p:cNvPr id="99332" name="文本框 99331"/>
          <p:cNvSpPr txBox="1"/>
          <p:nvPr/>
        </p:nvSpPr>
        <p:spPr>
          <a:xfrm>
            <a:off x="8251508" y="74930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148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标题 105473"/>
          <p:cNvSpPr>
            <a:spLocks noGrp="1"/>
          </p:cNvSpPr>
          <p:nvPr>
            <p:ph type="title"/>
          </p:nvPr>
        </p:nvSpPr>
        <p:spPr/>
        <p:txBody>
          <a:bodyPr anchor="ctr"/>
          <a:p/>
        </p:txBody>
      </p:sp>
      <p:pic>
        <p:nvPicPr>
          <p:cNvPr id="105475" name="内容占位符 105474" descr="5.18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165100" y="0"/>
            <a:ext cx="8948738" cy="6859588"/>
          </a:xfrm>
        </p:spPr>
      </p:pic>
      <p:sp>
        <p:nvSpPr>
          <p:cNvPr id="105476" name="文本框 105475"/>
          <p:cNvSpPr txBox="1"/>
          <p:nvPr/>
        </p:nvSpPr>
        <p:spPr>
          <a:xfrm>
            <a:off x="1189038" y="1417638"/>
            <a:ext cx="2447925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静态永久性关联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477" name="文本框 105476"/>
          <p:cNvSpPr txBox="1"/>
          <p:nvPr/>
        </p:nvSpPr>
        <p:spPr>
          <a:xfrm>
            <a:off x="5630863" y="1509713"/>
            <a:ext cx="3513137" cy="5476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客户服务器模式</a:t>
            </a:r>
            <a:endParaRPr lang="zh-CN" altLang="en-US" sz="24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端口由接收进程创建管理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05478" name="文本框 105477"/>
          <p:cNvSpPr txBox="1"/>
          <p:nvPr/>
        </p:nvSpPr>
        <p:spPr>
          <a:xfrm>
            <a:off x="1619250" y="6021388"/>
            <a:ext cx="1600200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广播方式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479" name="文本框 105478"/>
          <p:cNvSpPr txBox="1"/>
          <p:nvPr/>
        </p:nvSpPr>
        <p:spPr>
          <a:xfrm>
            <a:off x="6156325" y="4641850"/>
            <a:ext cx="1944688" cy="7318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多客户进程</a:t>
            </a:r>
            <a:endParaRPr lang="zh-CN" altLang="en-US" sz="2400" b="1" dirty="0">
              <a:solidFill>
                <a:srgbClr val="FF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多服务器进程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332" name="文本框 99331"/>
          <p:cNvSpPr txBox="1"/>
          <p:nvPr/>
        </p:nvSpPr>
        <p:spPr>
          <a:xfrm>
            <a:off x="8308658" y="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148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  <p:bldP spid="105477" grpId="0"/>
      <p:bldP spid="105478" grpId="0"/>
      <p:bldP spid="10547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2" name="标题 10752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6</a:t>
            </a:r>
            <a:r>
              <a:rPr lang="zh-CN" altLang="en-US" dirty="0"/>
              <a:t>.3 消息格式</a:t>
            </a:r>
            <a:endParaRPr lang="zh-CN" altLang="en-US" dirty="0"/>
          </a:p>
        </p:txBody>
      </p:sp>
      <p:pic>
        <p:nvPicPr>
          <p:cNvPr id="107523" name="内容占位符 107522" descr="5.19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323850" y="1417638"/>
            <a:ext cx="4897438" cy="5367337"/>
          </a:xfrm>
        </p:spPr>
      </p:pic>
      <p:sp>
        <p:nvSpPr>
          <p:cNvPr id="107524" name="矩形 107523"/>
          <p:cNvSpPr>
            <a:spLocks noGrp="1"/>
          </p:cNvSpPr>
          <p:nvPr/>
        </p:nvSpPr>
        <p:spPr>
          <a:xfrm>
            <a:off x="5508625" y="1419225"/>
            <a:ext cx="3178175" cy="12922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100000"/>
              </a:lnSpc>
            </a:pPr>
            <a:r>
              <a:rPr lang="zh-CN" altLang="en-US" sz="2800" dirty="0"/>
              <a:t>定长（短）</a:t>
            </a:r>
            <a:endParaRPr lang="zh-CN" altLang="en-US" sz="2800" dirty="0"/>
          </a:p>
          <a:p>
            <a:pPr lvl="0">
              <a:lnSpc>
                <a:spcPct val="100000"/>
              </a:lnSpc>
            </a:pPr>
            <a:r>
              <a:rPr lang="zh-CN" altLang="en-US" sz="2800" dirty="0"/>
              <a:t>变长</a:t>
            </a:r>
            <a:endParaRPr lang="zh-CN" altLang="en-US" sz="2800" dirty="0"/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引用文件指针</a:t>
            </a:r>
            <a:endParaRPr lang="zh-CN" altLang="en-US" sz="2800" dirty="0"/>
          </a:p>
        </p:txBody>
      </p:sp>
      <p:sp>
        <p:nvSpPr>
          <p:cNvPr id="99332" name="文本框 99331"/>
          <p:cNvSpPr txBox="1"/>
          <p:nvPr/>
        </p:nvSpPr>
        <p:spPr>
          <a:xfrm>
            <a:off x="8235633" y="78994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149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2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2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charRg st="6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524">
                                            <p:txEl>
                                              <p:charRg st="6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524">
                                            <p:txEl>
                                              <p:charRg st="6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charRg st="9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7524">
                                            <p:txEl>
                                              <p:charRg st="9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524">
                                            <p:txEl>
                                              <p:charRg st="9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6" name="标题 10854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6</a:t>
            </a:r>
            <a:r>
              <a:rPr lang="zh-CN" altLang="en-US" dirty="0"/>
              <a:t>.4 排队原则</a:t>
            </a:r>
            <a:endParaRPr lang="zh-CN" altLang="en-US" dirty="0"/>
          </a:p>
        </p:txBody>
      </p:sp>
      <p:sp>
        <p:nvSpPr>
          <p:cNvPr id="108547" name="文本占位符 108546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40000"/>
              </a:lnSpc>
            </a:pPr>
            <a:r>
              <a:rPr lang="zh-CN" altLang="en-US" dirty="0"/>
              <a:t>当有多个消息排队时，选择先发送或先接收哪个消息</a:t>
            </a:r>
            <a:endParaRPr lang="zh-CN" altLang="en-US" dirty="0"/>
          </a:p>
          <a:p>
            <a:pPr>
              <a:lnSpc>
                <a:spcPct val="140000"/>
              </a:lnSpc>
            </a:pPr>
            <a:r>
              <a:rPr lang="zh-CN" altLang="en-US" dirty="0"/>
              <a:t>最简单的排队原则：FIFO</a:t>
            </a:r>
            <a:endParaRPr lang="zh-CN" altLang="en-US" dirty="0"/>
          </a:p>
          <a:p>
            <a:pPr>
              <a:lnSpc>
                <a:spcPct val="140000"/>
              </a:lnSpc>
            </a:pPr>
            <a:r>
              <a:rPr lang="zh-CN" altLang="en-US" dirty="0"/>
              <a:t>可以设置消息的优先级，优先发送和接收</a:t>
            </a:r>
            <a:endParaRPr lang="zh-CN" altLang="en-US" dirty="0"/>
          </a:p>
          <a:p>
            <a:pPr>
              <a:lnSpc>
                <a:spcPct val="140000"/>
              </a:lnSpc>
            </a:pPr>
            <a:r>
              <a:rPr lang="zh-CN" altLang="en-US" dirty="0"/>
              <a:t>允许发送者或接收者自己选择</a:t>
            </a:r>
            <a:endParaRPr lang="zh-CN" altLang="en-US" dirty="0"/>
          </a:p>
        </p:txBody>
      </p:sp>
      <p:sp>
        <p:nvSpPr>
          <p:cNvPr id="99332" name="文本框 99331"/>
          <p:cNvSpPr txBox="1"/>
          <p:nvPr/>
        </p:nvSpPr>
        <p:spPr>
          <a:xfrm>
            <a:off x="8235633" y="78994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149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70" name="标题 10956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6</a:t>
            </a:r>
            <a:r>
              <a:rPr lang="zh-CN" altLang="en-US" dirty="0"/>
              <a:t>.5 互斥</a:t>
            </a:r>
            <a:endParaRPr lang="zh-CN" altLang="en-US" dirty="0"/>
          </a:p>
        </p:txBody>
      </p:sp>
      <p:sp>
        <p:nvSpPr>
          <p:cNvPr id="109571" name="文本占位符 109570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dirty="0"/>
              <a:t>使用阻塞receive，和无阻塞的send</a:t>
            </a:r>
            <a:endParaRPr lang="zh-CN" altLang="en-US" dirty="0"/>
          </a:p>
          <a:p>
            <a:r>
              <a:rPr lang="zh-CN" altLang="en-US" dirty="0"/>
              <a:t>一组并发进程共享一个信箱box</a:t>
            </a:r>
            <a:endParaRPr lang="zh-CN" altLang="en-US" dirty="0"/>
          </a:p>
          <a:p>
            <a:r>
              <a:rPr lang="zh-CN" altLang="en-US" dirty="0"/>
              <a:t>信箱box初始化为无内容</a:t>
            </a:r>
            <a:r>
              <a:rPr lang="en-US" altLang="zh-CN" dirty="0"/>
              <a:t>(null)</a:t>
            </a:r>
            <a:r>
              <a:rPr lang="zh-CN" altLang="en-US" dirty="0"/>
              <a:t>的消息</a:t>
            </a:r>
            <a:endParaRPr lang="zh-CN" altLang="en-US" dirty="0"/>
          </a:p>
          <a:p>
            <a:r>
              <a:rPr lang="zh-CN" altLang="en-US" dirty="0"/>
              <a:t>互斥：</a:t>
            </a:r>
            <a:endParaRPr lang="zh-CN" altLang="en-US" dirty="0"/>
          </a:p>
          <a:p>
            <a:pPr lvl="1"/>
            <a:r>
              <a:rPr lang="zh-CN" altLang="en-US" dirty="0"/>
              <a:t>信箱为空，receive阻塞</a:t>
            </a:r>
            <a:endParaRPr lang="zh-CN" altLang="en-US" dirty="0"/>
          </a:p>
          <a:p>
            <a:pPr lvl="1"/>
            <a:r>
              <a:rPr lang="zh-CN" altLang="en-US" dirty="0"/>
              <a:t>信箱非空（执行send后）唤醒receive</a:t>
            </a:r>
            <a:endParaRPr lang="zh-CN" altLang="en-US" dirty="0"/>
          </a:p>
        </p:txBody>
      </p:sp>
      <p:sp>
        <p:nvSpPr>
          <p:cNvPr id="99332" name="文本框 99331"/>
          <p:cNvSpPr txBox="1"/>
          <p:nvPr/>
        </p:nvSpPr>
        <p:spPr>
          <a:xfrm>
            <a:off x="8235633" y="78994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149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标题 1536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2</a:t>
            </a:r>
            <a:r>
              <a:rPr lang="zh-CN" altLang="en-US" dirty="0"/>
              <a:t>.1 一个简单的例子</a:t>
            </a:r>
            <a:endParaRPr lang="zh-CN" altLang="en-US" dirty="0"/>
          </a:p>
        </p:txBody>
      </p:sp>
      <p:sp>
        <p:nvSpPr>
          <p:cNvPr id="15363" name="文本占位符 15362"/>
          <p:cNvSpPr>
            <a:spLocks noGrp="1"/>
          </p:cNvSpPr>
          <p:nvPr>
            <p:ph type="body" idx="1"/>
          </p:nvPr>
        </p:nvSpPr>
        <p:spPr>
          <a:xfrm>
            <a:off x="457200" y="1038860"/>
            <a:ext cx="4403725" cy="2717800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lang="zh-CN" altLang="en-US" dirty="0"/>
              <a:t>void echo()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 lang="zh-CN" altLang="en-US" dirty="0"/>
              <a:t>{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FF0066"/>
                </a:solidFill>
                <a:sym typeface="宋体" panose="02010600030101010101" pitchFamily="2" charset="-122"/>
              </a:rPr>
              <a:t>①</a:t>
            </a:r>
            <a:r>
              <a:rPr lang="zh-CN" altLang="en-US" dirty="0">
                <a:sym typeface="宋体" panose="02010600030101010101" pitchFamily="2" charset="-122"/>
              </a:rPr>
              <a:t> </a:t>
            </a:r>
            <a:r>
              <a:rPr lang="zh-CN" altLang="en-US" dirty="0"/>
              <a:t>chin=getchar(); </a:t>
            </a:r>
            <a:endParaRPr lang="zh-CN" altLang="en-US" dirty="0">
              <a:sym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FF0066"/>
                </a:solidFill>
                <a:sym typeface="宋体" panose="02010600030101010101" pitchFamily="2" charset="-122"/>
              </a:rPr>
              <a:t>②</a:t>
            </a:r>
            <a:r>
              <a:rPr lang="zh-CN" altLang="en-US" dirty="0">
                <a:sym typeface="宋体" panose="02010600030101010101" pitchFamily="2" charset="-122"/>
              </a:rPr>
              <a:t> </a:t>
            </a:r>
            <a:r>
              <a:rPr lang="zh-CN" altLang="en-US" dirty="0"/>
              <a:t>chout=chin;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FF0066"/>
                </a:solidFill>
                <a:sym typeface="宋体" panose="02010600030101010101" pitchFamily="2" charset="-122"/>
              </a:rPr>
              <a:t>③ </a:t>
            </a:r>
            <a:r>
              <a:rPr lang="zh-CN" altLang="en-US" dirty="0"/>
              <a:t>putchar(chout);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 lang="zh-CN" altLang="en-US" dirty="0"/>
              <a:t>}</a:t>
            </a:r>
            <a:endParaRPr lang="zh-CN" altLang="en-US" dirty="0"/>
          </a:p>
        </p:txBody>
      </p:sp>
      <p:sp>
        <p:nvSpPr>
          <p:cNvPr id="15364" name="矩形 15363"/>
          <p:cNvSpPr>
            <a:spLocks noGrp="1"/>
          </p:cNvSpPr>
          <p:nvPr/>
        </p:nvSpPr>
        <p:spPr>
          <a:xfrm>
            <a:off x="4309110" y="962660"/>
            <a:ext cx="4834890" cy="49002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buNone/>
            </a:pPr>
            <a:r>
              <a:rPr lang="zh-CN" altLang="en-US" sz="2400" dirty="0">
                <a:solidFill>
                  <a:srgbClr val="FF0066"/>
                </a:solidFill>
              </a:rPr>
              <a:t>进程</a:t>
            </a:r>
            <a:r>
              <a:rPr lang="en-US" altLang="zh-CN" sz="2400" dirty="0">
                <a:solidFill>
                  <a:srgbClr val="FF0066"/>
                </a:solidFill>
              </a:rPr>
              <a:t>P</a:t>
            </a:r>
            <a:r>
              <a:rPr lang="en-US" altLang="zh-CN" sz="2400" baseline="-25000" dirty="0">
                <a:solidFill>
                  <a:srgbClr val="FF0066"/>
                </a:solidFill>
                <a:uFillTx/>
              </a:rPr>
              <a:t>1</a:t>
            </a:r>
            <a:r>
              <a:rPr lang="zh-CN" altLang="en-US" sz="2400" dirty="0">
                <a:solidFill>
                  <a:srgbClr val="FF0066"/>
                </a:solidFill>
              </a:rPr>
              <a:t>、</a:t>
            </a:r>
            <a:r>
              <a:rPr lang="en-US" altLang="zh-CN" sz="2400" dirty="0">
                <a:solidFill>
                  <a:srgbClr val="FF0066"/>
                </a:solidFill>
              </a:rPr>
              <a:t>P</a:t>
            </a:r>
            <a:r>
              <a:rPr lang="en-US" altLang="zh-CN" sz="2400" baseline="-25000" dirty="0">
                <a:solidFill>
                  <a:srgbClr val="FF0066"/>
                </a:solidFill>
                <a:uFillTx/>
              </a:rPr>
              <a:t>2</a:t>
            </a:r>
            <a:r>
              <a:rPr lang="zh-CN" altLang="en-US" sz="2400" dirty="0">
                <a:solidFill>
                  <a:srgbClr val="FF0066"/>
                </a:solidFill>
              </a:rPr>
              <a:t>并发：</a:t>
            </a:r>
            <a:endParaRPr lang="zh-CN" altLang="en-US" sz="2400" dirty="0">
              <a:solidFill>
                <a:srgbClr val="FF0066"/>
              </a:solidFill>
            </a:endParaRPr>
          </a:p>
          <a:p>
            <a:pPr lvl="0">
              <a:buNone/>
            </a:pPr>
            <a:r>
              <a:rPr lang="zh-CN" altLang="en-US" sz="2400" dirty="0">
                <a:solidFill>
                  <a:srgbClr val="FF00FF"/>
                </a:solidFill>
              </a:rPr>
              <a:t>    P</a:t>
            </a:r>
            <a:r>
              <a:rPr lang="zh-CN" altLang="en-US" sz="2400" baseline="-25000" dirty="0">
                <a:solidFill>
                  <a:srgbClr val="FF00FF"/>
                </a:solidFill>
                <a:uFillTx/>
              </a:rPr>
              <a:t>1</a:t>
            </a:r>
            <a:r>
              <a:rPr lang="zh-CN" altLang="en-US" sz="2400" dirty="0">
                <a:solidFill>
                  <a:srgbClr val="FF00FF"/>
                </a:solidFill>
              </a:rPr>
              <a:t>:</a:t>
            </a:r>
            <a:r>
              <a:rPr lang="zh-CN" altLang="en-US" sz="2400" dirty="0">
                <a:solidFill>
                  <a:srgbClr val="FF00FF"/>
                </a:solidFill>
                <a:sym typeface="宋体" panose="02010600030101010101" pitchFamily="2" charset="-122"/>
              </a:rPr>
              <a:t>① 输入x</a:t>
            </a:r>
            <a:endParaRPr lang="zh-CN" altLang="en-US" sz="2400" dirty="0">
              <a:solidFill>
                <a:srgbClr val="FF00FF"/>
              </a:solidFill>
              <a:sym typeface="宋体" panose="02010600030101010101" pitchFamily="2" charset="-122"/>
            </a:endParaRPr>
          </a:p>
          <a:p>
            <a:pPr lvl="0">
              <a:buNone/>
            </a:pPr>
            <a:r>
              <a:rPr lang="zh-CN" altLang="en-US" sz="2400" dirty="0">
                <a:solidFill>
                  <a:srgbClr val="008000"/>
                </a:solidFill>
                <a:sym typeface="宋体" panose="02010600030101010101" pitchFamily="2" charset="-122"/>
              </a:rPr>
              <a:t>    P</a:t>
            </a:r>
            <a:r>
              <a:rPr lang="zh-CN" altLang="en-US" sz="2400" baseline="-25000" dirty="0">
                <a:solidFill>
                  <a:srgbClr val="008000"/>
                </a:solidFill>
                <a:uFillTx/>
                <a:sym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8000"/>
                </a:solidFill>
                <a:sym typeface="宋体" panose="02010600030101010101" pitchFamily="2" charset="-122"/>
              </a:rPr>
              <a:t>:① 输入y</a:t>
            </a:r>
            <a:endParaRPr lang="zh-CN" altLang="en-US" sz="2400" dirty="0">
              <a:solidFill>
                <a:srgbClr val="008000"/>
              </a:solidFill>
              <a:sym typeface="宋体" panose="02010600030101010101" pitchFamily="2" charset="-122"/>
            </a:endParaRPr>
          </a:p>
          <a:p>
            <a:pPr lvl="0">
              <a:buNone/>
            </a:pPr>
            <a:endParaRPr lang="zh-CN" altLang="en-US" sz="800" dirty="0">
              <a:solidFill>
                <a:srgbClr val="008000"/>
              </a:solidFill>
              <a:sym typeface="宋体" panose="02010600030101010101" pitchFamily="2" charset="-122"/>
            </a:endParaRPr>
          </a:p>
          <a:p>
            <a:pPr lvl="0">
              <a:buNone/>
            </a:pPr>
            <a:r>
              <a:rPr lang="zh-CN" altLang="en-US" sz="2400" dirty="0">
                <a:solidFill>
                  <a:srgbClr val="008000"/>
                </a:solidFill>
                <a:sym typeface="宋体" panose="02010600030101010101" pitchFamily="2" charset="-122"/>
              </a:rPr>
              <a:t>正常结果：输入</a:t>
            </a:r>
            <a:r>
              <a:rPr lang="en-US" altLang="zh-CN" sz="2400" dirty="0">
                <a:solidFill>
                  <a:srgbClr val="008000"/>
                </a:solidFill>
                <a:sym typeface="宋体" panose="02010600030101010101" pitchFamily="2" charset="-122"/>
              </a:rPr>
              <a:t>x</a:t>
            </a:r>
            <a:r>
              <a:rPr lang="zh-CN" altLang="en-US" sz="2400" dirty="0">
                <a:solidFill>
                  <a:srgbClr val="008000"/>
                </a:solidFill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solidFill>
                  <a:srgbClr val="008000"/>
                </a:solidFill>
                <a:sym typeface="宋体" panose="02010600030101010101" pitchFamily="2" charset="-122"/>
              </a:rPr>
              <a:t>y</a:t>
            </a:r>
            <a:r>
              <a:rPr lang="zh-CN" altLang="en-US" sz="2400" dirty="0">
                <a:solidFill>
                  <a:srgbClr val="008000"/>
                </a:solidFill>
                <a:sym typeface="宋体" panose="02010600030101010101" pitchFamily="2" charset="-122"/>
              </a:rPr>
              <a:t>，显示</a:t>
            </a:r>
            <a:r>
              <a:rPr lang="en-US" altLang="zh-CN" sz="2400" dirty="0">
                <a:solidFill>
                  <a:srgbClr val="008000"/>
                </a:solidFill>
                <a:sym typeface="宋体" panose="02010600030101010101" pitchFamily="2" charset="-122"/>
              </a:rPr>
              <a:t>x</a:t>
            </a:r>
            <a:r>
              <a:rPr lang="zh-CN" altLang="en-US" sz="2400" dirty="0">
                <a:solidFill>
                  <a:srgbClr val="008000"/>
                </a:solidFill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solidFill>
                  <a:srgbClr val="008000"/>
                </a:solidFill>
                <a:sym typeface="宋体" panose="02010600030101010101" pitchFamily="2" charset="-122"/>
              </a:rPr>
              <a:t>y</a:t>
            </a:r>
            <a:endParaRPr lang="en-US" altLang="zh-CN" sz="2400" dirty="0">
              <a:solidFill>
                <a:srgbClr val="008000"/>
              </a:solidFill>
              <a:sym typeface="宋体" panose="02010600030101010101" pitchFamily="2" charset="-122"/>
            </a:endParaRPr>
          </a:p>
          <a:p>
            <a:pPr lvl="0">
              <a:buNone/>
            </a:pPr>
            <a:r>
              <a:rPr lang="zh-CN" altLang="en-US" sz="2400" dirty="0">
                <a:solidFill>
                  <a:srgbClr val="FF0066"/>
                </a:solidFill>
                <a:sym typeface="宋体" panose="02010600030101010101" pitchFamily="2" charset="-122"/>
              </a:rPr>
              <a:t>问题：输入</a:t>
            </a:r>
            <a:r>
              <a:rPr lang="en-US" altLang="zh-CN" sz="2400" dirty="0">
                <a:solidFill>
                  <a:srgbClr val="FF0066"/>
                </a:solidFill>
                <a:sym typeface="宋体" panose="02010600030101010101" pitchFamily="2" charset="-122"/>
              </a:rPr>
              <a:t>x</a:t>
            </a:r>
            <a:r>
              <a:rPr lang="zh-CN" altLang="en-US" sz="2400" dirty="0">
                <a:solidFill>
                  <a:srgbClr val="FF0066"/>
                </a:solidFill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solidFill>
                  <a:srgbClr val="FF0066"/>
                </a:solidFill>
                <a:sym typeface="宋体" panose="02010600030101010101" pitchFamily="2" charset="-122"/>
              </a:rPr>
              <a:t>y</a:t>
            </a:r>
            <a:r>
              <a:rPr lang="zh-CN" altLang="en-US" sz="2400" dirty="0">
                <a:solidFill>
                  <a:srgbClr val="FF0066"/>
                </a:solidFill>
                <a:sym typeface="宋体" panose="02010600030101010101" pitchFamily="2" charset="-122"/>
              </a:rPr>
              <a:t>，显示</a:t>
            </a:r>
            <a:r>
              <a:rPr lang="en-US" altLang="zh-CN" sz="2400" dirty="0">
                <a:solidFill>
                  <a:srgbClr val="FF0066"/>
                </a:solidFill>
                <a:sym typeface="宋体" panose="02010600030101010101" pitchFamily="2" charset="-122"/>
              </a:rPr>
              <a:t>y</a:t>
            </a:r>
            <a:r>
              <a:rPr lang="zh-CN" altLang="en-US" sz="2400" dirty="0">
                <a:solidFill>
                  <a:srgbClr val="FF0066"/>
                </a:solidFill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solidFill>
                  <a:srgbClr val="FF0066"/>
                </a:solidFill>
                <a:sym typeface="宋体" panose="02010600030101010101" pitchFamily="2" charset="-122"/>
              </a:rPr>
              <a:t>y</a:t>
            </a:r>
            <a:endParaRPr lang="en-US" altLang="zh-CN" sz="2400" dirty="0">
              <a:solidFill>
                <a:srgbClr val="FF0066"/>
              </a:solidFill>
              <a:sym typeface="宋体" panose="02010600030101010101" pitchFamily="2" charset="-122"/>
            </a:endParaRPr>
          </a:p>
          <a:p>
            <a:pPr lvl="0">
              <a:buNone/>
            </a:pPr>
            <a:endParaRPr lang="en-US" altLang="zh-CN" sz="2400" dirty="0">
              <a:solidFill>
                <a:schemeClr val="tx1"/>
              </a:solidFill>
              <a:sym typeface="宋体" panose="02010600030101010101" pitchFamily="2" charset="-122"/>
            </a:endParaRPr>
          </a:p>
          <a:p>
            <a:pPr lvl="0">
              <a:buNone/>
            </a:pPr>
            <a:endParaRPr lang="zh-CN" altLang="en-US" sz="2400" dirty="0">
              <a:solidFill>
                <a:srgbClr val="0000FF"/>
              </a:solidFill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850" y="4364990"/>
            <a:ext cx="4130040" cy="2158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思考以下执行序列时，</a:t>
            </a:r>
            <a:endParaRPr lang="zh-CN" altLang="en-US" sz="2400" b="1">
              <a:solidFill>
                <a:srgbClr val="FF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rgbClr val="FF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结果如何？</a:t>
            </a:r>
            <a:endParaRPr lang="en-US" altLang="zh-CN" sz="2400"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FF00FF"/>
                </a:solidFill>
                <a:sym typeface="+mn-ea"/>
              </a:rPr>
              <a:t>P</a:t>
            </a:r>
            <a:r>
              <a:rPr lang="en-US" altLang="zh-CN" sz="2400" baseline="-25000">
                <a:solidFill>
                  <a:srgbClr val="FF00FF"/>
                </a:solidFill>
                <a:uFillTx/>
                <a:sym typeface="+mn-ea"/>
              </a:rPr>
              <a:t>1</a:t>
            </a:r>
            <a:r>
              <a:rPr lang="en-US" altLang="zh-CN" sz="2400">
                <a:cs typeface="华文宋体" panose="02010600040101010101" charset="-122"/>
                <a:sym typeface="+mn-ea"/>
              </a:rPr>
              <a:t>①</a:t>
            </a:r>
            <a:r>
              <a:rPr lang="en-US" altLang="zh-CN" sz="240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→</a:t>
            </a:r>
            <a:r>
              <a:rPr lang="en-US" altLang="zh-CN" sz="2400">
                <a:cs typeface="宋体" panose="02010600030101010101" pitchFamily="2" charset="-122"/>
                <a:sym typeface="+mn-ea"/>
              </a:rPr>
              <a:t>P</a:t>
            </a:r>
            <a:r>
              <a:rPr lang="en-US" altLang="zh-CN" sz="2400" baseline="-25000">
                <a:uFillTx/>
                <a:cs typeface="宋体" panose="02010600030101010101" pitchFamily="2" charset="-122"/>
                <a:sym typeface="+mn-ea"/>
              </a:rPr>
              <a:t>2</a:t>
            </a:r>
            <a:r>
              <a:rPr lang="en-US" altLang="zh-CN" sz="2400">
                <a:cs typeface="华文宋体" panose="02010600040101010101" charset="-122"/>
                <a:sym typeface="+mn-ea"/>
              </a:rPr>
              <a:t>①</a:t>
            </a:r>
            <a:r>
              <a:rPr lang="en-US" altLang="zh-CN" sz="240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→</a:t>
            </a:r>
            <a:r>
              <a:rPr lang="en-US" altLang="zh-CN" sz="2400">
                <a:cs typeface="宋体" panose="02010600030101010101" pitchFamily="2" charset="-122"/>
                <a:sym typeface="+mn-ea"/>
              </a:rPr>
              <a:t>P</a:t>
            </a:r>
            <a:r>
              <a:rPr lang="en-US" altLang="zh-CN" sz="2400" baseline="-25000">
                <a:uFillTx/>
                <a:cs typeface="宋体" panose="02010600030101010101" pitchFamily="2" charset="-122"/>
                <a:sym typeface="+mn-ea"/>
              </a:rPr>
              <a:t>2</a:t>
            </a:r>
            <a:r>
              <a:rPr lang="en-US" altLang="zh-CN" sz="2400">
                <a:cs typeface="宋体" panose="02010600030101010101" pitchFamily="2" charset="-122"/>
                <a:sym typeface="+mn-ea"/>
              </a:rPr>
              <a:t>②</a:t>
            </a:r>
            <a:r>
              <a:rPr lang="en-US" altLang="zh-CN" sz="240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→</a:t>
            </a:r>
            <a:endParaRPr lang="en-US" altLang="zh-CN" sz="2400">
              <a:latin typeface="宋体" panose="02010600030101010101" pitchFamily="2" charset="-122"/>
              <a:cs typeface="华文宋体" panose="02010600040101010101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FF00FF"/>
                </a:solidFill>
                <a:sym typeface="+mn-ea"/>
              </a:rPr>
              <a:t>P</a:t>
            </a:r>
            <a:r>
              <a:rPr lang="en-US" altLang="zh-CN" sz="2400" baseline="-25000">
                <a:solidFill>
                  <a:srgbClr val="FF00FF"/>
                </a:solidFill>
                <a:uFillTx/>
                <a:sym typeface="+mn-ea"/>
              </a:rPr>
              <a:t>1</a:t>
            </a:r>
            <a:r>
              <a:rPr lang="en-US" altLang="zh-CN" sz="2400">
                <a:cs typeface="宋体" panose="02010600030101010101" pitchFamily="2" charset="-122"/>
                <a:sym typeface="+mn-ea"/>
              </a:rPr>
              <a:t>②</a:t>
            </a:r>
            <a:r>
              <a:rPr lang="zh-CN" altLang="en-US" sz="2400"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40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→</a:t>
            </a:r>
            <a:r>
              <a:rPr lang="en-US" altLang="zh-CN" sz="2400">
                <a:solidFill>
                  <a:srgbClr val="FF00FF"/>
                </a:solidFill>
                <a:sym typeface="+mn-ea"/>
              </a:rPr>
              <a:t>P</a:t>
            </a:r>
            <a:r>
              <a:rPr lang="en-US" altLang="zh-CN" sz="2400" baseline="-25000">
                <a:solidFill>
                  <a:srgbClr val="FF00FF"/>
                </a:solidFill>
                <a:uFillTx/>
                <a:sym typeface="+mn-ea"/>
              </a:rPr>
              <a:t>1</a:t>
            </a:r>
            <a:r>
              <a:rPr lang="en-US" altLang="zh-CN" sz="2400">
                <a:cs typeface="宋体" panose="02010600030101010101" pitchFamily="2" charset="-122"/>
                <a:sym typeface="+mn-ea"/>
              </a:rPr>
              <a:t>③</a:t>
            </a:r>
            <a:r>
              <a:rPr lang="en-US" altLang="zh-CN" sz="240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→</a:t>
            </a:r>
            <a:r>
              <a:rPr lang="en-US" altLang="zh-CN" sz="2400">
                <a:cs typeface="宋体" panose="02010600030101010101" pitchFamily="2" charset="-122"/>
                <a:sym typeface="+mn-ea"/>
              </a:rPr>
              <a:t>P</a:t>
            </a:r>
            <a:r>
              <a:rPr lang="en-US" altLang="zh-CN" sz="2400" baseline="-25000">
                <a:uFillTx/>
                <a:cs typeface="宋体" panose="02010600030101010101" pitchFamily="2" charset="-122"/>
                <a:sym typeface="+mn-ea"/>
              </a:rPr>
              <a:t>2</a:t>
            </a:r>
            <a:r>
              <a:rPr lang="en-US" altLang="zh-CN" sz="2400">
                <a:cs typeface="宋体" panose="02010600030101010101" pitchFamily="2" charset="-122"/>
                <a:sym typeface="+mn-ea"/>
              </a:rPr>
              <a:t>③</a:t>
            </a:r>
            <a:endParaRPr lang="en-US" altLang="zh-CN" sz="2400">
              <a:latin typeface="宋体" panose="02010600030101010101" pitchFamily="2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7186" name="文本框 7185"/>
          <p:cNvSpPr txBox="1"/>
          <p:nvPr/>
        </p:nvSpPr>
        <p:spPr>
          <a:xfrm>
            <a:off x="7935595" y="807085"/>
            <a:ext cx="1120140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1" latinLnBrk="0" hangingPunct="1"/>
            <a:r>
              <a:rPr lang="en-US" altLang="zh-CN" sz="2800" b="1" dirty="0">
                <a:ln>
                  <a:noFill/>
                </a:ln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P127</a:t>
            </a:r>
            <a:endParaRPr lang="en-US" altLang="zh-CN" sz="2800" b="1" dirty="0">
              <a:ln>
                <a:noFill/>
              </a:ln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标题 110593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93738"/>
          </a:xfrm>
        </p:spPr>
        <p:txBody>
          <a:bodyPr anchor="ctr"/>
          <a:p>
            <a:r>
              <a:rPr lang="zh-CN" altLang="en-US" dirty="0"/>
              <a:t>使用消息的互斥</a:t>
            </a:r>
            <a:endParaRPr lang="zh-CN" altLang="en-US" dirty="0"/>
          </a:p>
        </p:txBody>
      </p:sp>
      <p:pic>
        <p:nvPicPr>
          <p:cNvPr id="110595" name="内容占位符 110594" descr="5.20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rcRect l="4779" t="6197" r="9099" b="14908"/>
          <a:stretch>
            <a:fillRect/>
          </a:stretch>
        </p:blipFill>
        <p:spPr>
          <a:xfrm>
            <a:off x="0" y="693738"/>
            <a:ext cx="8110538" cy="5988050"/>
          </a:xfrm>
        </p:spPr>
      </p:pic>
      <p:sp>
        <p:nvSpPr>
          <p:cNvPr id="110596" name="文本框 110595"/>
          <p:cNvSpPr txBox="1"/>
          <p:nvPr/>
        </p:nvSpPr>
        <p:spPr>
          <a:xfrm>
            <a:off x="5292725" y="5589588"/>
            <a:ext cx="2447925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创建信箱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0597" name="文本框 110596"/>
          <p:cNvSpPr txBox="1"/>
          <p:nvPr/>
        </p:nvSpPr>
        <p:spPr>
          <a:xfrm>
            <a:off x="4124325" y="5961380"/>
            <a:ext cx="4946650" cy="36576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初始化发一条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null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消息，使信箱非空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0598" name="文本框 110597"/>
          <p:cNvSpPr txBox="1"/>
          <p:nvPr/>
        </p:nvSpPr>
        <p:spPr>
          <a:xfrm>
            <a:off x="5662613" y="2051050"/>
            <a:ext cx="3132137" cy="10969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一个进程接收消息，信箱为空，进入临界区，其他进程等待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0599" name="直接连接符 110598"/>
          <p:cNvSpPr/>
          <p:nvPr/>
        </p:nvSpPr>
        <p:spPr>
          <a:xfrm>
            <a:off x="1763713" y="3148013"/>
            <a:ext cx="7031037" cy="1587"/>
          </a:xfrm>
          <a:prstGeom prst="line">
            <a:avLst/>
          </a:prstGeom>
          <a:ln w="508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0600" name="直接连接符 110599"/>
          <p:cNvSpPr/>
          <p:nvPr/>
        </p:nvSpPr>
        <p:spPr>
          <a:xfrm>
            <a:off x="1778000" y="3848100"/>
            <a:ext cx="7029450" cy="0"/>
          </a:xfrm>
          <a:prstGeom prst="line">
            <a:avLst/>
          </a:prstGeom>
          <a:ln w="508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0601" name="文本框 110600"/>
          <p:cNvSpPr txBox="1"/>
          <p:nvPr/>
        </p:nvSpPr>
        <p:spPr>
          <a:xfrm>
            <a:off x="5662613" y="3848100"/>
            <a:ext cx="3132137" cy="10972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8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出临界区，发送一条消息，信箱非空，唤醒等待的进程</a:t>
            </a:r>
            <a:endParaRPr lang="zh-CN" altLang="en-US" sz="2400" b="1" dirty="0">
              <a:solidFill>
                <a:srgbClr val="008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9332" name="文本框 99331"/>
          <p:cNvSpPr txBox="1"/>
          <p:nvPr/>
        </p:nvSpPr>
        <p:spPr>
          <a:xfrm>
            <a:off x="5381943" y="11493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149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  <p:sp>
        <p:nvSpPr>
          <p:cNvPr id="95240" name="文本框 95239"/>
          <p:cNvSpPr txBox="1"/>
          <p:nvPr/>
        </p:nvSpPr>
        <p:spPr>
          <a:xfrm>
            <a:off x="5765800" y="634365"/>
            <a:ext cx="3244850" cy="101473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vert="horz" wrap="square" lIns="71755" tIns="71755" rIns="71755" bIns="71755" anchor="t">
            <a:spAutoFit/>
          </a:bodyPr>
          <a:p>
            <a:pPr lvl="0" eaLnBrk="0" hangingPunct="0"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b="1" dirty="0">
                <a:solidFill>
                  <a:srgbClr val="FF0066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【问题】：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  <a:sym typeface="宋体" panose="02010600030101010101" pitchFamily="2" charset="-122"/>
              </a:rPr>
              <a:t>推导，能否实现临界区互斥？</a:t>
            </a:r>
            <a:endParaRPr lang="zh-CN" altLang="en-US" sz="2400" b="1" dirty="0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6" grpId="0"/>
      <p:bldP spid="110597" grpId="0"/>
      <p:bldP spid="110598" grpId="0"/>
      <p:bldP spid="110601" grpId="0"/>
      <p:bldP spid="95240" grpId="0" bldLvl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标题 111617"/>
          <p:cNvSpPr>
            <a:spLocks noGrp="1"/>
          </p:cNvSpPr>
          <p:nvPr>
            <p:ph type="title"/>
          </p:nvPr>
        </p:nvSpPr>
        <p:spPr/>
        <p:txBody>
          <a:bodyPr anchor="ctr"/>
          <a:p/>
        </p:txBody>
      </p:sp>
      <p:pic>
        <p:nvPicPr>
          <p:cNvPr id="111619" name="内容占位符 111618" descr="5.21"/>
          <p:cNvPicPr>
            <a:picLocks noChangeAspect="1"/>
          </p:cNvPicPr>
          <p:nvPr>
            <p:ph idx="1"/>
          </p:nvPr>
        </p:nvPicPr>
        <p:blipFill>
          <a:blip r:embed="rId1">
            <a:lum bright="12000"/>
          </a:blip>
          <a:srcRect l="10405" t="14662" r="11003" b="8562"/>
          <a:stretch>
            <a:fillRect/>
          </a:stretch>
        </p:blipFill>
        <p:spPr>
          <a:xfrm>
            <a:off x="0" y="0"/>
            <a:ext cx="7288213" cy="6859588"/>
          </a:xfrm>
        </p:spPr>
      </p:pic>
      <p:sp>
        <p:nvSpPr>
          <p:cNvPr id="111620" name="文本框 111619"/>
          <p:cNvSpPr txBox="1"/>
          <p:nvPr/>
        </p:nvSpPr>
        <p:spPr>
          <a:xfrm>
            <a:off x="5724525" y="6121400"/>
            <a:ext cx="2962275" cy="6756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hlink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发送capacity个空消息，给生产者用</a:t>
            </a:r>
            <a:endParaRPr lang="zh-CN" altLang="en-US" sz="2400" b="1" dirty="0">
              <a:solidFill>
                <a:schemeClr val="hlink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1621" name="文本框 111620"/>
          <p:cNvSpPr txBox="1"/>
          <p:nvPr/>
        </p:nvSpPr>
        <p:spPr>
          <a:xfrm>
            <a:off x="5724525" y="5057775"/>
            <a:ext cx="3995738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空槽，生产者用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1622" name="文本框 111621"/>
          <p:cNvSpPr txBox="1"/>
          <p:nvPr/>
        </p:nvSpPr>
        <p:spPr>
          <a:xfrm>
            <a:off x="5724525" y="5422900"/>
            <a:ext cx="3995738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满槽，消费者用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1623" name="文本框 111622"/>
          <p:cNvSpPr txBox="1"/>
          <p:nvPr/>
        </p:nvSpPr>
        <p:spPr>
          <a:xfrm>
            <a:off x="6073775" y="869950"/>
            <a:ext cx="2430463" cy="3651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接收空槽中的null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1624" name="文本框 111623"/>
          <p:cNvSpPr txBox="1"/>
          <p:nvPr/>
        </p:nvSpPr>
        <p:spPr>
          <a:xfrm>
            <a:off x="5724525" y="1417638"/>
            <a:ext cx="2962275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发送产品到满槽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1625" name="文本框 111624"/>
          <p:cNvSpPr txBox="1"/>
          <p:nvPr/>
        </p:nvSpPr>
        <p:spPr>
          <a:xfrm>
            <a:off x="5541963" y="3140075"/>
            <a:ext cx="2962275" cy="3667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接收满槽中的产品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1626" name="文本框 111625"/>
          <p:cNvSpPr txBox="1"/>
          <p:nvPr/>
        </p:nvSpPr>
        <p:spPr>
          <a:xfrm>
            <a:off x="4932363" y="3665538"/>
            <a:ext cx="2962275" cy="3667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发送null到空槽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1627" name="文本框 111626"/>
          <p:cNvSpPr txBox="1"/>
          <p:nvPr/>
        </p:nvSpPr>
        <p:spPr>
          <a:xfrm>
            <a:off x="6140450" y="2033905"/>
            <a:ext cx="2662238" cy="731838"/>
          </a:xfrm>
          <a:prstGeom prst="rect">
            <a:avLst/>
          </a:prstGeom>
          <a:solidFill>
            <a:srgbClr val="FFFF00">
              <a:alpha val="100000"/>
            </a:srgb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思考：如何实现互斥和同步的？</a:t>
            </a:r>
            <a:endParaRPr lang="zh-CN" altLang="en-US" sz="2400" b="1" dirty="0">
              <a:solidFill>
                <a:srgbClr val="FF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0594" name="标题 110593"/>
          <p:cNvSpPr>
            <a:spLocks noGrp="1"/>
          </p:cNvSpPr>
          <p:nvPr/>
        </p:nvSpPr>
        <p:spPr>
          <a:xfrm>
            <a:off x="3155950" y="0"/>
            <a:ext cx="5073650" cy="69405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  <a:defRPr sz="4400" b="1" u="none" kern="1200" baseline="0">
                <a:solidFill>
                  <a:srgbClr val="FF00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生产者消费者问题</a:t>
            </a:r>
            <a:endParaRPr lang="zh-CN" altLang="en-US" sz="3200" dirty="0"/>
          </a:p>
        </p:txBody>
      </p:sp>
      <p:sp>
        <p:nvSpPr>
          <p:cNvPr id="99332" name="文本框 99331"/>
          <p:cNvSpPr txBox="1"/>
          <p:nvPr/>
        </p:nvSpPr>
        <p:spPr>
          <a:xfrm>
            <a:off x="8229283" y="40576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150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0" grpId="0"/>
      <p:bldP spid="111621" grpId="0"/>
      <p:bldP spid="111622" grpId="0"/>
      <p:bldP spid="111623" grpId="0"/>
      <p:bldP spid="111624" grpId="0"/>
      <p:bldP spid="111625" grpId="0"/>
      <p:bldP spid="111626" grpId="0"/>
      <p:bldP spid="111627" grpId="0" bldLvl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标题 11366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7</a:t>
            </a:r>
            <a:r>
              <a:rPr lang="zh-CN" altLang="en-US" dirty="0"/>
              <a:t> 读者/写者问题</a:t>
            </a:r>
            <a:endParaRPr lang="zh-CN" altLang="en-US" dirty="0"/>
          </a:p>
        </p:txBody>
      </p:sp>
      <p:sp>
        <p:nvSpPr>
          <p:cNvPr id="113667" name="文本框 113666"/>
          <p:cNvSpPr txBox="1"/>
          <p:nvPr/>
        </p:nvSpPr>
        <p:spPr>
          <a:xfrm>
            <a:off x="331470" y="1123950"/>
            <a:ext cx="8640763" cy="48266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问题描述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有一个由多个进程共享的数据区，这个数据区可以是一个文件或一块内存空间，甚至可以是一组寄存器；一些进程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(reader)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只读取这个数据区中的数据，一些进程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(writer)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只往数据区中写数据；此外还必须满足以下条件：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任意多的读进程可以同时读这些文件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允许多个读者同时读：</a:t>
            </a:r>
            <a:r>
              <a:rPr lang="en-US" altLang="zh-CN" sz="2400" b="1">
                <a:solidFill>
                  <a:srgbClr val="FF6600"/>
                </a:solidFill>
                <a:ea typeface="黑体" panose="02010609060101010101" pitchFamily="1" charset="-122"/>
                <a:sym typeface="+mn-ea"/>
              </a:rPr>
              <a:t>(</a:t>
            </a:r>
            <a:r>
              <a:rPr lang="zh-CN" altLang="en-US" sz="24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读者之间不互斥）</a:t>
            </a:r>
            <a:endParaRPr lang="en-US" altLang="zh-CN" sz="2400" b="1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en-US" altLang="zh-CN" sz="2400" b="1">
                <a:ea typeface="黑体" panose="02010609060101010101" pitchFamily="1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一次只有一个写进程可以写文件</a:t>
            </a:r>
            <a:endParaRPr lang="zh-CN" altLang="en-US" sz="2400" b="1">
              <a:solidFill>
                <a:srgbClr val="FF0000"/>
              </a:solidFill>
              <a:ea typeface="黑体" panose="02010609060101010101" pitchFamily="1" charset="-122"/>
              <a:sym typeface="+mn-ea"/>
            </a:endParaRPr>
          </a:p>
          <a:p>
            <a:pPr lvl="1" eaLnBrk="0" hangingPunct="0">
              <a:lnSpc>
                <a:spcPct val="120000"/>
              </a:lnSpc>
            </a:pPr>
            <a:r>
              <a:rPr lang="zh-CN" altLang="en-US" sz="2400" b="1">
                <a:ea typeface="黑体" panose="02010609060101010101" pitchFamily="1" charset="-122"/>
                <a:sym typeface="+mn-ea"/>
              </a:rPr>
              <a:t>  写时不允许其它写者写 </a:t>
            </a:r>
            <a:r>
              <a:rPr lang="en-US" altLang="zh-CN" sz="2400" b="1">
                <a:solidFill>
                  <a:srgbClr val="FF6600"/>
                </a:solidFill>
                <a:ea typeface="黑体" panose="02010609060101010101" pitchFamily="1" charset="-122"/>
                <a:sym typeface="+mn-ea"/>
              </a:rPr>
              <a:t>(</a:t>
            </a:r>
            <a:r>
              <a:rPr lang="zh-CN" altLang="en-US" sz="2400" b="1">
                <a:solidFill>
                  <a:srgbClr val="FF6600"/>
                </a:solidFill>
                <a:ea typeface="黑体" panose="02010609060101010101" pitchFamily="1" charset="-122"/>
                <a:sym typeface="+mn-ea"/>
              </a:rPr>
              <a:t>写者与写者之间互斥</a:t>
            </a:r>
            <a:r>
              <a:rPr lang="en-US" altLang="zh-CN" sz="2400" b="1">
                <a:solidFill>
                  <a:srgbClr val="FF6600"/>
                </a:solidFill>
                <a:ea typeface="黑体" panose="02010609060101010101" pitchFamily="1" charset="-122"/>
                <a:sym typeface="+mn-ea"/>
              </a:rPr>
              <a:t>)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如果一个写进程正在写文件，那么禁止任何读进程读文件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1" eaLnBrk="0" hangingPunct="0">
              <a:lnSpc>
                <a:spcPct val="120000"/>
              </a:lnSpc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>
                <a:ea typeface="黑体" panose="02010609060101010101" pitchFamily="1" charset="-122"/>
                <a:sym typeface="+mn-ea"/>
              </a:rPr>
              <a:t>写时不允许读者读</a:t>
            </a:r>
            <a:r>
              <a:rPr lang="zh-CN" altLang="en-US" sz="2400" b="1">
                <a:solidFill>
                  <a:srgbClr val="FF6600"/>
                </a:solidFill>
                <a:ea typeface="黑体" panose="02010609060101010101" pitchFamily="1" charset="-122"/>
                <a:sym typeface="+mn-ea"/>
              </a:rPr>
              <a:t> </a:t>
            </a:r>
            <a:r>
              <a:rPr lang="en-US" altLang="zh-CN" sz="2400" b="1">
                <a:solidFill>
                  <a:srgbClr val="FF6600"/>
                </a:solidFill>
                <a:ea typeface="黑体" panose="02010609060101010101" pitchFamily="1" charset="-122"/>
                <a:sym typeface="+mn-ea"/>
              </a:rPr>
              <a:t>(</a:t>
            </a:r>
            <a:r>
              <a:rPr lang="zh-CN" altLang="en-US" sz="2400" b="1">
                <a:solidFill>
                  <a:srgbClr val="FF6600"/>
                </a:solidFill>
                <a:ea typeface="黑体" panose="02010609060101010101" pitchFamily="1" charset="-122"/>
                <a:sym typeface="+mn-ea"/>
              </a:rPr>
              <a:t>写者与读者之间互斥</a:t>
            </a:r>
            <a:r>
              <a:rPr lang="en-US" altLang="zh-CN" sz="2400" b="1">
                <a:solidFill>
                  <a:srgbClr val="FF6600"/>
                </a:solidFill>
                <a:ea typeface="黑体" panose="02010609060101010101" pitchFamily="1" charset="-122"/>
                <a:sym typeface="+mn-ea"/>
              </a:rPr>
              <a:t>)</a:t>
            </a:r>
            <a:endParaRPr lang="en-US" altLang="zh-CN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9332" name="文本框 99331"/>
          <p:cNvSpPr txBox="1"/>
          <p:nvPr/>
        </p:nvSpPr>
        <p:spPr>
          <a:xfrm>
            <a:off x="8229283" y="40576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150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标题 11366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7</a:t>
            </a:r>
            <a:r>
              <a:rPr lang="zh-CN" altLang="en-US" dirty="0"/>
              <a:t> 读者/写者问题</a:t>
            </a:r>
            <a:endParaRPr lang="zh-CN" altLang="en-US" dirty="0"/>
          </a:p>
        </p:txBody>
      </p:sp>
      <p:sp>
        <p:nvSpPr>
          <p:cNvPr id="113667" name="文本框 113666"/>
          <p:cNvSpPr txBox="1"/>
          <p:nvPr/>
        </p:nvSpPr>
        <p:spPr>
          <a:xfrm>
            <a:off x="323850" y="1123950"/>
            <a:ext cx="8640763" cy="460629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思考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r>
              <a:rPr lang="zh-CN" altLang="en-US" sz="2800" b="1">
                <a:solidFill>
                  <a:srgbClr val="0000FF"/>
                </a:solidFill>
                <a:ea typeface="黑体" panose="02010609060101010101" pitchFamily="1" charset="-122"/>
                <a:sym typeface="+mn-ea"/>
              </a:rPr>
              <a:t>读者写者问题与生产者消费者问题的异同？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  <a:sym typeface="+mn-ea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同：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都使用了缓冲区</a:t>
            </a:r>
            <a:endParaRPr lang="en-US" altLang="zh-CN" sz="2800" b="1">
              <a:solidFill>
                <a:srgbClr val="FF66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异：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生产者消费者对缓冲区是读</a:t>
            </a:r>
            <a:r>
              <a:rPr lang="en-US" altLang="zh-CN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+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写的，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</a:t>
            </a:r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读者写者问题中，读者只读，写者只写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en-US" altLang="zh-CN" sz="2800" b="1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③ </a:t>
            </a:r>
            <a:r>
              <a:rPr lang="zh-CN" altLang="en-US" sz="2800" b="1">
                <a:solidFill>
                  <a:srgbClr val="FF0000"/>
                </a:solidFill>
                <a:ea typeface="黑体" panose="02010609060101010101" pitchFamily="1" charset="-122"/>
                <a:sym typeface="+mn-ea"/>
              </a:rPr>
              <a:t>异：</a:t>
            </a:r>
            <a:r>
              <a:rPr lang="zh-CN" altLang="en-US" sz="2800" b="1">
                <a:ea typeface="黑体" panose="02010609060101010101" pitchFamily="1" charset="-122"/>
                <a:sym typeface="+mn-ea"/>
              </a:rPr>
              <a:t>生产者消费者都对缓冲区互斥操作</a:t>
            </a:r>
            <a:endParaRPr lang="zh-CN" altLang="en-US" sz="2800" b="1">
              <a:ea typeface="黑体" panose="02010609060101010101" pitchFamily="1" charset="-122"/>
              <a:sym typeface="+mn-ea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ea typeface="黑体" panose="02010609060101010101" pitchFamily="1" charset="-122"/>
                <a:sym typeface="+mn-ea"/>
              </a:rPr>
              <a:t>            读者读时不互斥，写者写时与读者写者都互斥</a:t>
            </a:r>
            <a:endParaRPr lang="zh-CN" altLang="en-US" sz="2800" b="1">
              <a:ea typeface="黑体" panose="02010609060101010101" pitchFamily="1" charset="-122"/>
              <a:sym typeface="+mn-ea"/>
            </a:endParaRPr>
          </a:p>
          <a:p>
            <a:pPr lvl="0" eaLnBrk="0" hangingPunct="0">
              <a:lnSpc>
                <a:spcPct val="120000"/>
              </a:lnSpc>
            </a:pPr>
            <a:endParaRPr lang="zh-CN" altLang="en-US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思考</a:t>
            </a: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若读者写者无论读写时都对缓冲区互斥，进程并发时会怎样？</a:t>
            </a:r>
            <a:endParaRPr lang="zh-CN" altLang="en-US" sz="2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9332" name="文本框 99331"/>
          <p:cNvSpPr txBox="1"/>
          <p:nvPr/>
        </p:nvSpPr>
        <p:spPr>
          <a:xfrm>
            <a:off x="8229283" y="40576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150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标题 11366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pPr>
              <a:buNone/>
            </a:pPr>
            <a:r>
              <a:rPr lang="zh-CN" altLang="en-US" dirty="0"/>
              <a:t>5.</a:t>
            </a:r>
            <a:r>
              <a:rPr lang="en-US" altLang="zh-CN" dirty="0"/>
              <a:t>7</a:t>
            </a:r>
            <a:r>
              <a:rPr lang="zh-CN" altLang="en-US" dirty="0"/>
              <a:t> 读者/写者问题</a:t>
            </a:r>
            <a:endParaRPr lang="zh-CN" altLang="en-US" dirty="0"/>
          </a:p>
        </p:txBody>
      </p:sp>
      <p:sp>
        <p:nvSpPr>
          <p:cNvPr id="113668" name="矩形 113667"/>
          <p:cNvSpPr/>
          <p:nvPr/>
        </p:nvSpPr>
        <p:spPr>
          <a:xfrm>
            <a:off x="394970" y="1221740"/>
            <a:ext cx="8353425" cy="36728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pPr lvl="0" eaLnBrk="0" hangingPunct="0">
              <a:lnSpc>
                <a:spcPct val="140000"/>
              </a:lnSpc>
            </a:pPr>
            <a:r>
              <a:rPr lang="zh-CN" altLang="en-US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读者优先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: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所有读者读完后才允许写，写完可唤醒读者或写者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只要有读者持续不断到达，写者饿死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40000"/>
              </a:lnSpc>
            </a:pPr>
            <a:r>
              <a:rPr lang="zh-CN" altLang="en-US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绝对读者优先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: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所有读者读完后才允许写，写完先唤醒读者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写者可能饿死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40000"/>
              </a:lnSpc>
            </a:pPr>
            <a:r>
              <a:rPr lang="zh-CN" altLang="en-US" sz="2800" b="1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写者优先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: 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读完后只要有写者等待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同时存在等待的读者和写者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，优先唤醒写者 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写完先唤醒写者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9332" name="文本框 99331"/>
          <p:cNvSpPr txBox="1"/>
          <p:nvPr/>
        </p:nvSpPr>
        <p:spPr>
          <a:xfrm>
            <a:off x="8229283" y="40576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151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90" name="矩形 114689"/>
          <p:cNvSpPr>
            <a:spLocks noGrp="1"/>
          </p:cNvSpPr>
          <p:nvPr/>
        </p:nvSpPr>
        <p:spPr>
          <a:xfrm>
            <a:off x="-36195" y="116840"/>
            <a:ext cx="7771765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  <a:defRPr sz="4400" b="1" u="none" kern="1200" baseline="0">
                <a:solidFill>
                  <a:srgbClr val="FF0066"/>
                </a:solidFill>
                <a:latin typeface="Arial" panose="020B0604020202020204" pitchFamily="34" charset="0"/>
                <a:ea typeface="黑体" panose="02010609060101010101" pitchFamily="1" charset="-122"/>
              </a:defRPr>
            </a:lvl1pPr>
          </a:lstStyle>
          <a:p>
            <a:pPr lvl="0" algn="r"/>
            <a:r>
              <a:rPr lang="zh-CN" altLang="en-US" sz="4000"/>
              <a:t>用</a:t>
            </a:r>
            <a:r>
              <a:rPr lang="en-US" altLang="zh-CN" sz="4000"/>
              <a:t>P</a:t>
            </a:r>
            <a:r>
              <a:rPr lang="zh-CN" altLang="en-US" sz="4000"/>
              <a:t>、</a:t>
            </a:r>
            <a:r>
              <a:rPr lang="en-US" altLang="zh-CN" sz="4000"/>
              <a:t>V</a:t>
            </a:r>
            <a:r>
              <a:rPr lang="zh-CN" altLang="en-US" sz="4000"/>
              <a:t>操作解决学者</a:t>
            </a:r>
            <a:r>
              <a:rPr lang="en-US" altLang="zh-CN" sz="4000"/>
              <a:t>-</a:t>
            </a:r>
            <a:r>
              <a:rPr lang="zh-CN" altLang="en-US" sz="4000"/>
              <a:t>写者问题</a:t>
            </a:r>
            <a:br>
              <a:rPr lang="zh-CN" altLang="en-US" sz="4000"/>
            </a:br>
            <a:r>
              <a:rPr lang="zh-CN" altLang="en-US" sz="4000"/>
              <a:t>（读者优先）</a:t>
            </a:r>
            <a:endParaRPr lang="zh-CN" altLang="en-US" sz="4000"/>
          </a:p>
        </p:txBody>
      </p:sp>
      <p:sp>
        <p:nvSpPr>
          <p:cNvPr id="114691" name="文本框 114690"/>
          <p:cNvSpPr txBox="1"/>
          <p:nvPr/>
        </p:nvSpPr>
        <p:spPr>
          <a:xfrm>
            <a:off x="395288" y="1154113"/>
            <a:ext cx="3065462" cy="43815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信号量设置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4692" name="文本框 114691"/>
          <p:cNvSpPr txBox="1"/>
          <p:nvPr/>
        </p:nvSpPr>
        <p:spPr>
          <a:xfrm>
            <a:off x="395288" y="2790825"/>
            <a:ext cx="8285162" cy="43815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marL="342900" lvl="0" indent="-342900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②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读时能读(多读者同时读),设置读者数目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rc=0 (readcount)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4693" name="文本框 114692"/>
          <p:cNvSpPr txBox="1"/>
          <p:nvPr/>
        </p:nvSpPr>
        <p:spPr>
          <a:xfrm>
            <a:off x="395288" y="1762125"/>
            <a:ext cx="8353425" cy="877888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写时不能读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,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写时不能写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多个写者不能同时写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),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设写与读</a:t>
            </a: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/</a:t>
            </a:r>
            <a:r>
              <a:rPr lang="zh-CN" altLang="en-US" sz="2400" b="1">
                <a:latin typeface="Arial" panose="020B0604020202020204" pitchFamily="34" charset="0"/>
                <a:ea typeface="黑体" panose="02010609060101010101" pitchFamily="1" charset="-122"/>
              </a:rPr>
              <a:t>写的互斥信号量</a:t>
            </a:r>
            <a:r>
              <a:rPr lang="en-US" altLang="zh-CN" sz="24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w=1  </a:t>
            </a:r>
            <a:endParaRPr lang="en-US" altLang="zh-CN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4694" name="文本框 114693"/>
          <p:cNvSpPr txBox="1"/>
          <p:nvPr/>
        </p:nvSpPr>
        <p:spPr>
          <a:xfrm>
            <a:off x="395288" y="3417888"/>
            <a:ext cx="8748712" cy="87757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当第一个读者来时</a:t>
            </a:r>
            <a:r>
              <a:rPr lang="zh-CN" altLang="en-US" sz="2400" b="1" dirty="0">
                <a:solidFill>
                  <a:srgbClr val="66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(rc=0), </a:t>
            </a:r>
            <a:r>
              <a:rPr lang="zh-CN" altLang="en-US" sz="2400" b="1" dirty="0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应判断是否可读,有写时不读(阻塞), 执行</a:t>
            </a:r>
            <a:r>
              <a:rPr lang="zh-CN" altLang="en-US" sz="2400" b="1" dirty="0">
                <a:solidFill>
                  <a:srgbClr val="660066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  </a:t>
            </a:r>
            <a:endParaRPr lang="zh-CN" altLang="en-US" sz="2400" b="1" dirty="0">
              <a:solidFill>
                <a:srgbClr val="660066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4695" name="文本框 114694"/>
          <p:cNvSpPr txBox="1"/>
          <p:nvPr/>
        </p:nvSpPr>
        <p:spPr>
          <a:xfrm>
            <a:off x="321945" y="4465955"/>
            <a:ext cx="8627745" cy="51181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40000"/>
              </a:lnSpc>
            </a:pPr>
            <a:r>
              <a:rPr lang="zh-CN" altLang="en-US" sz="2400" b="1" dirty="0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当最后一个读者离开时</a:t>
            </a:r>
            <a:r>
              <a:rPr lang="zh-CN" altLang="en-US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(rc=0)</a:t>
            </a:r>
            <a:r>
              <a:rPr lang="zh-CN" altLang="en-US" sz="2400" b="1" dirty="0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 唤醒阻塞的写者，执行 </a:t>
            </a:r>
            <a:r>
              <a:rPr lang="zh-CN" altLang="en-US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   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4696" name="矩形 114695"/>
          <p:cNvSpPr/>
          <p:nvPr/>
        </p:nvSpPr>
        <p:spPr>
          <a:xfrm>
            <a:off x="2844800" y="2233613"/>
            <a:ext cx="48641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/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（写者写前加写锁，写后开写锁）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4697" name="矩形 114696"/>
          <p:cNvSpPr/>
          <p:nvPr/>
        </p:nvSpPr>
        <p:spPr>
          <a:xfrm>
            <a:off x="2110105" y="3765233"/>
            <a:ext cx="4167188" cy="530225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（第一个读者进入时加写锁）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4698" name="矩形 114697"/>
          <p:cNvSpPr/>
          <p:nvPr/>
        </p:nvSpPr>
        <p:spPr>
          <a:xfrm>
            <a:off x="1182688" y="4897438"/>
            <a:ext cx="4557712" cy="530225"/>
          </a:xfrm>
          <a:prstGeom prst="rect">
            <a:avLst/>
          </a:prstGeom>
          <a:noFill/>
          <a:ln w="9525">
            <a:noFill/>
          </a:ln>
        </p:spPr>
        <p:txBody>
          <a:bodyPr vert="horz" wrap="none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黑体" panose="02010609060101010101" pitchFamily="1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（最后一个读者离开时开写锁）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5714" name="文本框 115713"/>
          <p:cNvSpPr txBox="1"/>
          <p:nvPr/>
        </p:nvSpPr>
        <p:spPr>
          <a:xfrm>
            <a:off x="395605" y="5427980"/>
            <a:ext cx="7596188" cy="877888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当新读者来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rc+1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,当读者读完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rc-1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,因rc是由多个读者访问的临界资源，设置临界区互斥信号量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x=1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9332" name="文本框 99331"/>
          <p:cNvSpPr txBox="1"/>
          <p:nvPr/>
        </p:nvSpPr>
        <p:spPr>
          <a:xfrm>
            <a:off x="8229283" y="40576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151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 bldLvl="0" animBg="1"/>
      <p:bldP spid="114692" grpId="0" bldLvl="0" animBg="1"/>
      <p:bldP spid="114693" grpId="0" bldLvl="0" animBg="1"/>
      <p:bldP spid="114694" grpId="0" bldLvl="0" animBg="1"/>
      <p:bldP spid="114695" grpId="0" bldLvl="0" animBg="1"/>
      <p:bldP spid="114696" grpId="0"/>
      <p:bldP spid="114697" grpId="0"/>
      <p:bldP spid="114698" grpId="0"/>
      <p:bldP spid="115714" grpId="0" bldLvl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5" name="文本框 115714"/>
          <p:cNvSpPr txBox="1"/>
          <p:nvPr/>
        </p:nvSpPr>
        <p:spPr>
          <a:xfrm>
            <a:off x="510223" y="2104390"/>
            <a:ext cx="8294687" cy="21939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阻塞分析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：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当有读者在读时,所有写者堵塞在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上;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66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②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有写者在写时，第一个读者阻塞在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上，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                       其余的读者阻塞在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上，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                         所有写者阻塞在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上 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5717" name="标题 115716"/>
          <p:cNvSpPr>
            <a:spLocks noGrp="1"/>
          </p:cNvSpPr>
          <p:nvPr>
            <p:ph type="title"/>
          </p:nvPr>
        </p:nvSpPr>
        <p:spPr>
          <a:xfrm>
            <a:off x="251460" y="836613"/>
            <a:ext cx="8229600" cy="1143000"/>
          </a:xfrm>
        </p:spPr>
        <p:txBody>
          <a:bodyPr vert="horz" wrap="square" anchor="ctr"/>
          <a:p>
            <a:r>
              <a:rPr lang="zh-CN" altLang="en-US"/>
              <a:t>读者</a:t>
            </a:r>
            <a:r>
              <a:rPr lang="en-US" altLang="zh-CN"/>
              <a:t>-</a:t>
            </a:r>
            <a:r>
              <a:rPr lang="zh-CN" altLang="en-US"/>
              <a:t>写者问题（读者优先）</a:t>
            </a:r>
            <a:endParaRPr lang="zh-CN" altLang="en-US"/>
          </a:p>
        </p:txBody>
      </p:sp>
      <p:sp>
        <p:nvSpPr>
          <p:cNvPr id="99332" name="文本框 99331"/>
          <p:cNvSpPr txBox="1"/>
          <p:nvPr/>
        </p:nvSpPr>
        <p:spPr>
          <a:xfrm>
            <a:off x="8243888" y="616521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151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bldLvl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标题 116737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42975"/>
          </a:xfrm>
        </p:spPr>
        <p:txBody>
          <a:bodyPr anchor="ctr"/>
          <a:p>
            <a:r>
              <a:rPr lang="zh-CN" altLang="en-US" dirty="0"/>
              <a:t>读者－写者（读者优先）</a:t>
            </a:r>
            <a:endParaRPr lang="zh-CN" altLang="en-US" dirty="0"/>
          </a:p>
        </p:txBody>
      </p:sp>
      <p:sp>
        <p:nvSpPr>
          <p:cNvPr id="116739" name="文本框 116738"/>
          <p:cNvSpPr txBox="1"/>
          <p:nvPr/>
        </p:nvSpPr>
        <p:spPr>
          <a:xfrm>
            <a:off x="288925" y="765175"/>
            <a:ext cx="6769100" cy="423989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while(true){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rc</a:t>
            </a:r>
            <a:r>
              <a:rPr lang="en-US" altLang="zh-CN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++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…; read; …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rc</a:t>
            </a:r>
            <a:r>
              <a:rPr lang="en-US" altLang="zh-CN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--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</a:t>
            </a:r>
            <a:endParaRPr lang="zh-CN" altLang="en-US" sz="2800" b="1" dirty="0">
              <a:solidFill>
                <a:srgbClr val="66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40" name="文本框 116739"/>
          <p:cNvSpPr txBox="1"/>
          <p:nvPr/>
        </p:nvSpPr>
        <p:spPr>
          <a:xfrm>
            <a:off x="2411413" y="4797425"/>
            <a:ext cx="4824412" cy="191770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while(true){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write;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41" name="文本框 116740"/>
          <p:cNvSpPr txBox="1"/>
          <p:nvPr/>
        </p:nvSpPr>
        <p:spPr>
          <a:xfrm>
            <a:off x="2916238" y="692150"/>
            <a:ext cx="1368425" cy="427038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reader: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42" name="文本框 116741"/>
          <p:cNvSpPr txBox="1"/>
          <p:nvPr/>
        </p:nvSpPr>
        <p:spPr>
          <a:xfrm>
            <a:off x="4716463" y="4652963"/>
            <a:ext cx="1368425" cy="427037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writer: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43" name="文本框 116742"/>
          <p:cNvSpPr txBox="1"/>
          <p:nvPr/>
        </p:nvSpPr>
        <p:spPr>
          <a:xfrm>
            <a:off x="4029075" y="3848100"/>
            <a:ext cx="3315335" cy="36576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都不读唤醒阻塞的写者</a:t>
            </a:r>
            <a:endParaRPr lang="zh-CN" altLang="en-US" sz="2400" b="1">
              <a:solidFill>
                <a:srgbClr val="CC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45" name="矩形 116744"/>
          <p:cNvSpPr/>
          <p:nvPr/>
        </p:nvSpPr>
        <p:spPr>
          <a:xfrm>
            <a:off x="1042670" y="1933575"/>
            <a:ext cx="3101340" cy="42672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rc=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then P(w);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46" name="矩形 116745"/>
          <p:cNvSpPr/>
          <p:nvPr/>
        </p:nvSpPr>
        <p:spPr>
          <a:xfrm>
            <a:off x="1043305" y="3789680"/>
            <a:ext cx="2985770" cy="42672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rc=0 then V(w);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16747" name="组合 116746"/>
          <p:cNvGrpSpPr/>
          <p:nvPr/>
        </p:nvGrpSpPr>
        <p:grpSpPr>
          <a:xfrm>
            <a:off x="2268538" y="4652963"/>
            <a:ext cx="6875462" cy="2205037"/>
            <a:chOff x="0" y="0"/>
            <a:chExt cx="4331" cy="1389"/>
          </a:xfrm>
        </p:grpSpPr>
        <p:sp>
          <p:nvSpPr>
            <p:cNvPr id="116748" name="直接连接符 116747"/>
            <p:cNvSpPr/>
            <p:nvPr/>
          </p:nvSpPr>
          <p:spPr>
            <a:xfrm flipV="1">
              <a:off x="0" y="0"/>
              <a:ext cx="4331" cy="3"/>
            </a:xfrm>
            <a:prstGeom prst="line">
              <a:avLst/>
            </a:prstGeom>
            <a:ln w="57150" cap="rnd" cmpd="sng">
              <a:solidFill>
                <a:schemeClr val="folHlink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16749" name="直接连接符 116748"/>
            <p:cNvSpPr/>
            <p:nvPr/>
          </p:nvSpPr>
          <p:spPr>
            <a:xfrm>
              <a:off x="0" y="11"/>
              <a:ext cx="0" cy="1378"/>
            </a:xfrm>
            <a:prstGeom prst="line">
              <a:avLst/>
            </a:prstGeom>
            <a:ln w="57150" cap="rnd" cmpd="sng">
              <a:solidFill>
                <a:schemeClr val="folHlink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116750" name="矩形 116749"/>
          <p:cNvSpPr/>
          <p:nvPr/>
        </p:nvSpPr>
        <p:spPr>
          <a:xfrm>
            <a:off x="2771775" y="5229225"/>
            <a:ext cx="1031875" cy="40449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51" name="矩形 116750"/>
          <p:cNvSpPr/>
          <p:nvPr/>
        </p:nvSpPr>
        <p:spPr>
          <a:xfrm>
            <a:off x="2771775" y="5876925"/>
            <a:ext cx="1257300" cy="42672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52" name="文本框 116751"/>
          <p:cNvSpPr txBox="1"/>
          <p:nvPr/>
        </p:nvSpPr>
        <p:spPr>
          <a:xfrm>
            <a:off x="3743325" y="5229225"/>
            <a:ext cx="3673475" cy="3651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在读或在写时写者阻塞</a:t>
            </a:r>
            <a:endParaRPr lang="zh-CN" altLang="en-US" sz="2400" b="1">
              <a:solidFill>
                <a:srgbClr val="CC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53" name="文本框 116752"/>
          <p:cNvSpPr txBox="1"/>
          <p:nvPr/>
        </p:nvSpPr>
        <p:spPr>
          <a:xfrm>
            <a:off x="3743325" y="5984875"/>
            <a:ext cx="5284470" cy="36576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写完唤醒阻塞的读者或写者  </a:t>
            </a:r>
            <a:r>
              <a:rPr lang="en-US" altLang="zh-CN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(</a:t>
            </a:r>
            <a:r>
              <a:rPr lang="zh-CN" altLang="en-US" sz="2400" b="1">
                <a:solidFill>
                  <a:srgbClr val="9933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读者优先</a:t>
            </a:r>
            <a:r>
              <a:rPr lang="en-US" altLang="zh-CN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)</a:t>
            </a:r>
            <a:endParaRPr lang="en-US" altLang="zh-CN" sz="2400" b="1">
              <a:solidFill>
                <a:srgbClr val="CC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16754" name="组合 116753"/>
          <p:cNvGrpSpPr/>
          <p:nvPr/>
        </p:nvGrpSpPr>
        <p:grpSpPr>
          <a:xfrm>
            <a:off x="288925" y="1341438"/>
            <a:ext cx="487363" cy="1150937"/>
            <a:chOff x="0" y="0"/>
            <a:chExt cx="307" cy="725"/>
          </a:xfrm>
        </p:grpSpPr>
        <p:sp>
          <p:nvSpPr>
            <p:cNvPr id="116755" name="直接连接符 116754"/>
            <p:cNvSpPr/>
            <p:nvPr/>
          </p:nvSpPr>
          <p:spPr>
            <a:xfrm flipH="1">
              <a:off x="217" y="0"/>
              <a:ext cx="90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56" name="直接连接符 116755"/>
            <p:cNvSpPr/>
            <p:nvPr/>
          </p:nvSpPr>
          <p:spPr>
            <a:xfrm>
              <a:off x="217" y="0"/>
              <a:ext cx="0" cy="725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57" name="直接连接符 116756"/>
            <p:cNvSpPr/>
            <p:nvPr/>
          </p:nvSpPr>
          <p:spPr>
            <a:xfrm>
              <a:off x="217" y="725"/>
              <a:ext cx="90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58" name="文本框 116757"/>
            <p:cNvSpPr txBox="1"/>
            <p:nvPr/>
          </p:nvSpPr>
          <p:spPr>
            <a:xfrm>
              <a:off x="0" y="66"/>
              <a:ext cx="272" cy="552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CC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读互斥</a:t>
              </a:r>
              <a:endParaRPr lang="zh-CN" altLang="en-US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116759" name="组合 116758"/>
          <p:cNvGrpSpPr/>
          <p:nvPr/>
        </p:nvGrpSpPr>
        <p:grpSpPr>
          <a:xfrm>
            <a:off x="250825" y="3284538"/>
            <a:ext cx="487363" cy="1150937"/>
            <a:chOff x="0" y="0"/>
            <a:chExt cx="307" cy="725"/>
          </a:xfrm>
        </p:grpSpPr>
        <p:sp>
          <p:nvSpPr>
            <p:cNvPr id="116760" name="直接连接符 116759"/>
            <p:cNvSpPr/>
            <p:nvPr/>
          </p:nvSpPr>
          <p:spPr>
            <a:xfrm flipH="1">
              <a:off x="217" y="0"/>
              <a:ext cx="90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61" name="直接连接符 116760"/>
            <p:cNvSpPr/>
            <p:nvPr/>
          </p:nvSpPr>
          <p:spPr>
            <a:xfrm>
              <a:off x="217" y="0"/>
              <a:ext cx="0" cy="725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62" name="直接连接符 116761"/>
            <p:cNvSpPr/>
            <p:nvPr/>
          </p:nvSpPr>
          <p:spPr>
            <a:xfrm>
              <a:off x="217" y="725"/>
              <a:ext cx="90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63" name="文本框 116762"/>
            <p:cNvSpPr txBox="1"/>
            <p:nvPr/>
          </p:nvSpPr>
          <p:spPr>
            <a:xfrm>
              <a:off x="0" y="66"/>
              <a:ext cx="272" cy="552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CC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读互斥</a:t>
              </a:r>
              <a:endParaRPr lang="zh-CN" altLang="en-US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116764" name="文本框 116763"/>
          <p:cNvSpPr txBox="1"/>
          <p:nvPr/>
        </p:nvSpPr>
        <p:spPr>
          <a:xfrm>
            <a:off x="1800225" y="1158875"/>
            <a:ext cx="5543550" cy="3651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临界区互斥</a:t>
            </a:r>
            <a:r>
              <a:rPr lang="en-US" altLang="zh-CN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 </a:t>
            </a:r>
            <a:r>
              <a:rPr lang="zh-CN" altLang="en-US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所有读者修改</a:t>
            </a:r>
            <a:r>
              <a:rPr lang="en-US" altLang="zh-CN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readcount</a:t>
            </a:r>
            <a:endParaRPr lang="en-US" altLang="zh-CN" sz="2400" b="1">
              <a:solidFill>
                <a:srgbClr val="CC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17767" name="组合 117766"/>
          <p:cNvGrpSpPr/>
          <p:nvPr/>
        </p:nvGrpSpPr>
        <p:grpSpPr>
          <a:xfrm>
            <a:off x="3875723" y="1554163"/>
            <a:ext cx="5014912" cy="688975"/>
            <a:chOff x="0" y="78"/>
            <a:chExt cx="3159" cy="434"/>
          </a:xfrm>
        </p:grpSpPr>
        <p:sp>
          <p:nvSpPr>
            <p:cNvPr id="117768" name="文本框 117767"/>
            <p:cNvSpPr txBox="1"/>
            <p:nvPr/>
          </p:nvSpPr>
          <p:spPr>
            <a:xfrm>
              <a:off x="686" y="78"/>
              <a:ext cx="2473" cy="434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70000"/>
                </a:lnSpc>
              </a:pPr>
              <a:r>
                <a:rPr lang="zh-CN" altLang="en-US" sz="2800" b="1" dirty="0">
                  <a:solidFill>
                    <a:srgbClr val="0066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if (rc==0) P(w);</a:t>
              </a:r>
              <a:endParaRPr lang="zh-CN" altLang="en-US" sz="2800" b="1" dirty="0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  <a:p>
              <a:pPr lvl="0" eaLnBrk="0" hangingPunct="0">
                <a:lnSpc>
                  <a:spcPct val="70000"/>
                </a:lnSpc>
              </a:pPr>
              <a:r>
                <a:rPr lang="zh-CN" altLang="en-US" sz="2800" b="1" dirty="0">
                  <a:solidFill>
                    <a:srgbClr val="0066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rc ++;</a:t>
              </a:r>
              <a:endParaRPr lang="zh-CN" altLang="en-US" sz="2800" b="1" dirty="0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  <p:sp>
          <p:nvSpPr>
            <p:cNvPr id="117769" name="直接连接符 117768"/>
            <p:cNvSpPr/>
            <p:nvPr/>
          </p:nvSpPr>
          <p:spPr>
            <a:xfrm flipV="1">
              <a:off x="0" y="227"/>
              <a:ext cx="589" cy="136"/>
            </a:xfrm>
            <a:prstGeom prst="line">
              <a:avLst/>
            </a:prstGeom>
            <a:ln w="5715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70" name="直接连接符 117769"/>
            <p:cNvSpPr/>
            <p:nvPr/>
          </p:nvSpPr>
          <p:spPr>
            <a:xfrm flipV="1">
              <a:off x="0" y="317"/>
              <a:ext cx="589" cy="137"/>
            </a:xfrm>
            <a:prstGeom prst="line">
              <a:avLst/>
            </a:prstGeom>
            <a:ln w="5715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16744" name="文本框 116743"/>
          <p:cNvSpPr txBox="1"/>
          <p:nvPr/>
        </p:nvSpPr>
        <p:spPr>
          <a:xfrm>
            <a:off x="4144010" y="2126615"/>
            <a:ext cx="3209925" cy="36576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有写时读者阻塞</a:t>
            </a:r>
            <a:endParaRPr lang="zh-CN" altLang="en-US" sz="2400" b="1">
              <a:solidFill>
                <a:srgbClr val="CC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9332" name="文本框 99331"/>
          <p:cNvSpPr txBox="1"/>
          <p:nvPr/>
        </p:nvSpPr>
        <p:spPr>
          <a:xfrm>
            <a:off x="8243888" y="548640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151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6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6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6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6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6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6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6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6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6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6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6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6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 animBg="1"/>
      <p:bldP spid="116741" grpId="1" animBg="1"/>
      <p:bldP spid="116742" grpId="0" animBg="1"/>
      <p:bldP spid="116764" grpId="0" animBg="1"/>
      <p:bldP spid="116750" grpId="0" animBg="1"/>
      <p:bldP spid="116752" grpId="0" animBg="1"/>
      <p:bldP spid="116753" grpId="0" animBg="1"/>
      <p:bldP spid="116751" grpId="0" animBg="1"/>
      <p:bldP spid="116744" grpId="0" animBg="1"/>
      <p:bldP spid="116745" grpId="0" animBg="1"/>
      <p:bldP spid="116743" grpId="0" animBg="1"/>
      <p:bldP spid="11674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标题 116737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42975"/>
          </a:xfrm>
        </p:spPr>
        <p:txBody>
          <a:bodyPr anchor="ctr"/>
          <a:p>
            <a:r>
              <a:rPr lang="zh-CN" altLang="en-US" dirty="0"/>
              <a:t>读者－写者（读者优先）</a:t>
            </a:r>
            <a:endParaRPr lang="zh-CN" altLang="en-US" dirty="0"/>
          </a:p>
        </p:txBody>
      </p:sp>
      <p:sp>
        <p:nvSpPr>
          <p:cNvPr id="116739" name="文本框 116738"/>
          <p:cNvSpPr txBox="1"/>
          <p:nvPr/>
        </p:nvSpPr>
        <p:spPr>
          <a:xfrm>
            <a:off x="288925" y="765175"/>
            <a:ext cx="6769100" cy="423989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while(true){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rc</a:t>
            </a:r>
            <a:r>
              <a:rPr lang="en-US" altLang="zh-CN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++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…; read; …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rc</a:t>
            </a:r>
            <a:r>
              <a:rPr lang="en-US" altLang="zh-CN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--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 </a:t>
            </a:r>
            <a:endParaRPr lang="zh-CN" altLang="en-US" sz="2800" b="1" dirty="0">
              <a:solidFill>
                <a:srgbClr val="6633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</a:t>
            </a:r>
            <a:r>
              <a:rPr lang="zh-CN" altLang="en-US" sz="2800" b="1" dirty="0">
                <a:solidFill>
                  <a:srgbClr val="FF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;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40" name="文本框 116739"/>
          <p:cNvSpPr txBox="1"/>
          <p:nvPr/>
        </p:nvSpPr>
        <p:spPr>
          <a:xfrm>
            <a:off x="2411413" y="4797425"/>
            <a:ext cx="4824412" cy="191770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while(true){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   </a:t>
            </a: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write;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  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}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41" name="文本框 116740"/>
          <p:cNvSpPr txBox="1"/>
          <p:nvPr/>
        </p:nvSpPr>
        <p:spPr>
          <a:xfrm>
            <a:off x="2916238" y="692150"/>
            <a:ext cx="1368425" cy="427038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reader: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42" name="文本框 116741"/>
          <p:cNvSpPr txBox="1"/>
          <p:nvPr/>
        </p:nvSpPr>
        <p:spPr>
          <a:xfrm>
            <a:off x="4716463" y="4652963"/>
            <a:ext cx="1368425" cy="427037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writer:</a:t>
            </a:r>
            <a:endParaRPr lang="en-US" altLang="zh-CN" sz="2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45" name="矩形 116744"/>
          <p:cNvSpPr/>
          <p:nvPr/>
        </p:nvSpPr>
        <p:spPr>
          <a:xfrm>
            <a:off x="1042670" y="1933575"/>
            <a:ext cx="3101340" cy="42672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rc=</a:t>
            </a:r>
            <a:r>
              <a:rPr lang="en-US" altLang="zh-CN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 then P(w);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46" name="矩形 116745"/>
          <p:cNvSpPr/>
          <p:nvPr/>
        </p:nvSpPr>
        <p:spPr>
          <a:xfrm>
            <a:off x="1043305" y="3789680"/>
            <a:ext cx="2985770" cy="42672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if rc=0 then V(w);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16747" name="组合 116746"/>
          <p:cNvGrpSpPr/>
          <p:nvPr/>
        </p:nvGrpSpPr>
        <p:grpSpPr>
          <a:xfrm>
            <a:off x="2268538" y="4652963"/>
            <a:ext cx="6875462" cy="2205037"/>
            <a:chOff x="0" y="0"/>
            <a:chExt cx="4331" cy="1389"/>
          </a:xfrm>
        </p:grpSpPr>
        <p:sp>
          <p:nvSpPr>
            <p:cNvPr id="116748" name="直接连接符 116747"/>
            <p:cNvSpPr/>
            <p:nvPr/>
          </p:nvSpPr>
          <p:spPr>
            <a:xfrm flipV="1">
              <a:off x="0" y="0"/>
              <a:ext cx="4331" cy="3"/>
            </a:xfrm>
            <a:prstGeom prst="line">
              <a:avLst/>
            </a:prstGeom>
            <a:ln w="57150" cap="rnd" cmpd="sng">
              <a:solidFill>
                <a:schemeClr val="folHlink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116749" name="直接连接符 116748"/>
            <p:cNvSpPr/>
            <p:nvPr/>
          </p:nvSpPr>
          <p:spPr>
            <a:xfrm>
              <a:off x="0" y="11"/>
              <a:ext cx="0" cy="1378"/>
            </a:xfrm>
            <a:prstGeom prst="line">
              <a:avLst/>
            </a:prstGeom>
            <a:ln w="57150" cap="rnd" cmpd="sng">
              <a:solidFill>
                <a:schemeClr val="folHlink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116750" name="矩形 116749"/>
          <p:cNvSpPr/>
          <p:nvPr/>
        </p:nvSpPr>
        <p:spPr>
          <a:xfrm>
            <a:off x="2771775" y="5229225"/>
            <a:ext cx="1031875" cy="40449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lnSpc>
                <a:spcPct val="9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P(w);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6751" name="矩形 116750"/>
          <p:cNvSpPr/>
          <p:nvPr/>
        </p:nvSpPr>
        <p:spPr>
          <a:xfrm>
            <a:off x="2771775" y="5876925"/>
            <a:ext cx="1257300" cy="42672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V(w);</a:t>
            </a:r>
            <a:endParaRPr lang="zh-CN" altLang="en-US" sz="2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16754" name="组合 116753"/>
          <p:cNvGrpSpPr/>
          <p:nvPr/>
        </p:nvGrpSpPr>
        <p:grpSpPr>
          <a:xfrm>
            <a:off x="288925" y="1341438"/>
            <a:ext cx="487363" cy="1150937"/>
            <a:chOff x="0" y="0"/>
            <a:chExt cx="307" cy="725"/>
          </a:xfrm>
        </p:grpSpPr>
        <p:sp>
          <p:nvSpPr>
            <p:cNvPr id="116755" name="直接连接符 116754"/>
            <p:cNvSpPr/>
            <p:nvPr/>
          </p:nvSpPr>
          <p:spPr>
            <a:xfrm flipH="1">
              <a:off x="217" y="0"/>
              <a:ext cx="90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56" name="直接连接符 116755"/>
            <p:cNvSpPr/>
            <p:nvPr/>
          </p:nvSpPr>
          <p:spPr>
            <a:xfrm>
              <a:off x="217" y="0"/>
              <a:ext cx="0" cy="725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57" name="直接连接符 116756"/>
            <p:cNvSpPr/>
            <p:nvPr/>
          </p:nvSpPr>
          <p:spPr>
            <a:xfrm>
              <a:off x="217" y="725"/>
              <a:ext cx="90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58" name="文本框 116757"/>
            <p:cNvSpPr txBox="1"/>
            <p:nvPr/>
          </p:nvSpPr>
          <p:spPr>
            <a:xfrm>
              <a:off x="0" y="66"/>
              <a:ext cx="272" cy="552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CC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读互斥</a:t>
              </a:r>
              <a:endParaRPr lang="zh-CN" altLang="en-US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grpSp>
        <p:nvGrpSpPr>
          <p:cNvPr id="116759" name="组合 116758"/>
          <p:cNvGrpSpPr/>
          <p:nvPr/>
        </p:nvGrpSpPr>
        <p:grpSpPr>
          <a:xfrm>
            <a:off x="250825" y="3284538"/>
            <a:ext cx="487363" cy="1150937"/>
            <a:chOff x="0" y="0"/>
            <a:chExt cx="307" cy="725"/>
          </a:xfrm>
        </p:grpSpPr>
        <p:sp>
          <p:nvSpPr>
            <p:cNvPr id="116760" name="直接连接符 116759"/>
            <p:cNvSpPr/>
            <p:nvPr/>
          </p:nvSpPr>
          <p:spPr>
            <a:xfrm flipH="1">
              <a:off x="217" y="0"/>
              <a:ext cx="90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61" name="直接连接符 116760"/>
            <p:cNvSpPr/>
            <p:nvPr/>
          </p:nvSpPr>
          <p:spPr>
            <a:xfrm>
              <a:off x="217" y="0"/>
              <a:ext cx="0" cy="725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62" name="直接连接符 116761"/>
            <p:cNvSpPr/>
            <p:nvPr/>
          </p:nvSpPr>
          <p:spPr>
            <a:xfrm>
              <a:off x="217" y="725"/>
              <a:ext cx="90" cy="0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63" name="文本框 116762"/>
            <p:cNvSpPr txBox="1"/>
            <p:nvPr/>
          </p:nvSpPr>
          <p:spPr>
            <a:xfrm>
              <a:off x="0" y="66"/>
              <a:ext cx="272" cy="552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lnSpc>
                  <a:spcPct val="80000"/>
                </a:lnSpc>
              </a:pPr>
              <a:r>
                <a:rPr lang="zh-CN" altLang="en-US" sz="2400" b="1">
                  <a:solidFill>
                    <a:srgbClr val="CC9900"/>
                  </a:solidFill>
                  <a:latin typeface="Arial" panose="020B0604020202020204" pitchFamily="34" charset="0"/>
                  <a:ea typeface="黑体" panose="02010609060101010101" pitchFamily="1" charset="-122"/>
                </a:rPr>
                <a:t>读互斥</a:t>
              </a:r>
              <a:endParaRPr lang="zh-CN" altLang="en-US" sz="2400" b="1">
                <a:solidFill>
                  <a:srgbClr val="CC9900"/>
                </a:solidFill>
                <a:latin typeface="Arial" panose="020B0604020202020204" pitchFamily="34" charset="0"/>
                <a:ea typeface="黑体" panose="02010609060101010101" pitchFamily="1" charset="-122"/>
              </a:endParaRPr>
            </a:p>
          </p:txBody>
        </p:sp>
      </p:grpSp>
      <p:sp>
        <p:nvSpPr>
          <p:cNvPr id="117771" name="文本框 117770"/>
          <p:cNvSpPr txBox="1"/>
          <p:nvPr/>
        </p:nvSpPr>
        <p:spPr>
          <a:xfrm>
            <a:off x="4439920" y="2218055"/>
            <a:ext cx="4452620" cy="21336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marL="342900" lvl="0" indent="-342900" algn="ctr" eaLnBrk="0" hangingPunct="0"/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考虑4种情况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/>
            <a:r>
              <a:rPr lang="en-US" altLang="x-none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①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2个读者同时要求读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/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②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2个写者同时要求写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/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③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同时要求读写(读先于写) 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marL="342900" lvl="0" indent="-342900" eaLnBrk="0" hangingPunct="0"/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④</a:t>
            </a:r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同时要求读写(写先于读)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99332" name="文本框 99331"/>
          <p:cNvSpPr txBox="1"/>
          <p:nvPr/>
        </p:nvSpPr>
        <p:spPr>
          <a:xfrm>
            <a:off x="8229283" y="405765"/>
            <a:ext cx="835025" cy="43053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horz" wrap="square" lIns="0" tIns="0" rIns="0" bIns="0" anchor="t">
            <a:spAutoFit/>
          </a:bodyPr>
          <a:p>
            <a:pPr lvl="0" algn="ctr" eaLnBrk="0" hangingPunct="0"/>
            <a:r>
              <a:rPr lang="en-US" altLang="zh-CN" sz="2800" b="1" dirty="0">
                <a:solidFill>
                  <a:srgbClr val="FF0066"/>
                </a:solidFill>
                <a:latin typeface="Arial Black" panose="020B0A04020102020204" charset="0"/>
                <a:ea typeface="黑体" panose="02010609060101010101" pitchFamily="1" charset="-122"/>
              </a:rPr>
              <a:t>151</a:t>
            </a:r>
            <a:endParaRPr lang="en-US" altLang="zh-CN" sz="2800" b="1" dirty="0">
              <a:solidFill>
                <a:srgbClr val="FF0066"/>
              </a:solidFill>
              <a:latin typeface="Arial Black" panose="020B0A0402010202020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1" grpId="0" bldLvl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6" name="标题 11878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2975"/>
          </a:xfrm>
        </p:spPr>
        <p:txBody>
          <a:bodyPr anchor="ctr"/>
          <a:p>
            <a:r>
              <a:rPr lang="zh-CN" altLang="en-US" dirty="0"/>
              <a:t>算法分析</a:t>
            </a:r>
            <a:endParaRPr lang="zh-CN" altLang="en-US" dirty="0"/>
          </a:p>
        </p:txBody>
      </p:sp>
      <p:sp>
        <p:nvSpPr>
          <p:cNvPr id="118787" name="文本框 118786"/>
          <p:cNvSpPr txBox="1"/>
          <p:nvPr/>
        </p:nvSpPr>
        <p:spPr>
          <a:xfrm>
            <a:off x="430213" y="1052513"/>
            <a:ext cx="4968875" cy="427037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情况</a:t>
            </a:r>
            <a:r>
              <a:rPr lang="en-US" altLang="zh-CN" sz="2800" b="1">
                <a:solidFill>
                  <a:srgbClr val="CC00CC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： </a:t>
            </a:r>
            <a:r>
              <a:rPr lang="en-US" altLang="zh-CN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个读者同时要求读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788" name="文本框 118787"/>
          <p:cNvSpPr txBox="1"/>
          <p:nvPr/>
        </p:nvSpPr>
        <p:spPr>
          <a:xfrm>
            <a:off x="5022850" y="1701800"/>
            <a:ext cx="2159000" cy="437578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读者2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rc+</a:t>
            </a:r>
            <a:r>
              <a:rPr lang="en-US" altLang="zh-CN" sz="2400" b="1" dirty="0">
                <a:ea typeface="黑体" panose="02010609060101010101" pitchFamily="1" charset="-122"/>
                <a:sym typeface="+mn-ea"/>
              </a:rPr>
              <a:t>+</a:t>
            </a:r>
            <a:endParaRPr lang="en-US" altLang="zh-CN" sz="2400" b="1" dirty="0">
              <a:ea typeface="黑体" panose="02010609060101010101" pitchFamily="1" charset="-122"/>
              <a:sym typeface="+mn-ea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    </a:t>
            </a:r>
            <a:r>
              <a:rPr lang="en-US" altLang="zh-CN" sz="2400" b="1" dirty="0">
                <a:ea typeface="黑体" panose="02010609060101010101" pitchFamily="1" charset="-122"/>
                <a:sym typeface="+mn-ea"/>
              </a:rPr>
              <a:t>if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rc=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=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0 P(w)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读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rc-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-</a:t>
            </a:r>
            <a:endParaRPr lang="en-US" altLang="zh-CN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if rc=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=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0 V(w)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789" name="文本框 118788"/>
          <p:cNvSpPr txBox="1"/>
          <p:nvPr/>
        </p:nvSpPr>
        <p:spPr>
          <a:xfrm>
            <a:off x="703263" y="1701800"/>
            <a:ext cx="2159000" cy="437578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1" charset="-122"/>
              </a:rPr>
              <a:t>   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读者1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</a:t>
            </a: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  rc+</a:t>
            </a:r>
            <a:r>
              <a:rPr lang="en-US" altLang="zh-CN" sz="2400" b="1" dirty="0">
                <a:ea typeface="黑体" panose="02010609060101010101" pitchFamily="1" charset="-122"/>
                <a:sym typeface="+mn-ea"/>
              </a:rPr>
              <a:t>+</a:t>
            </a:r>
            <a:endParaRPr lang="en-US" altLang="zh-CN" sz="2400" b="1" dirty="0">
              <a:ea typeface="黑体" panose="02010609060101010101" pitchFamily="1" charset="-122"/>
              <a:sym typeface="+mn-ea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ea typeface="黑体" panose="02010609060101010101" pitchFamily="1" charset="-122"/>
                <a:sym typeface="+mn-ea"/>
              </a:rPr>
              <a:t>    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if rc=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=1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P(w)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读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P(x)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rc-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-</a:t>
            </a:r>
            <a:endParaRPr lang="en-US" altLang="zh-CN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  if rc=</a:t>
            </a:r>
            <a:r>
              <a:rPr lang="en-US" altLang="zh-CN" sz="2400" b="1" dirty="0">
                <a:latin typeface="Arial" panose="020B0604020202020204" pitchFamily="34" charset="0"/>
                <a:ea typeface="黑体" panose="02010609060101010101" pitchFamily="1" charset="-122"/>
              </a:rPr>
              <a:t>=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0 V(w)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1" charset="-122"/>
              </a:rPr>
              <a:t>V(x)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790" name="文本框 118789"/>
          <p:cNvSpPr txBox="1"/>
          <p:nvPr/>
        </p:nvSpPr>
        <p:spPr>
          <a:xfrm>
            <a:off x="6877050" y="981075"/>
            <a:ext cx="1620838" cy="12795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初值: rc=0,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x=1,w=1</a:t>
            </a:r>
            <a:endParaRPr lang="zh-CN" altLang="en-US" sz="2800" b="1" dirty="0">
              <a:solidFill>
                <a:srgbClr val="009900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791" name="文本框 118790"/>
          <p:cNvSpPr txBox="1"/>
          <p:nvPr/>
        </p:nvSpPr>
        <p:spPr>
          <a:xfrm>
            <a:off x="1495425" y="2133600"/>
            <a:ext cx="1512888" cy="3651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x=0继续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792" name="文本框 118791"/>
          <p:cNvSpPr txBox="1"/>
          <p:nvPr/>
        </p:nvSpPr>
        <p:spPr>
          <a:xfrm>
            <a:off x="2862263" y="3062923"/>
            <a:ext cx="2449512" cy="36576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</a:t>
            </a:r>
            <a:r>
              <a:rPr lang="en-US" altLang="zh-CN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1</a:t>
            </a:r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,w=0继续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793" name="文本框 118792"/>
          <p:cNvSpPr txBox="1"/>
          <p:nvPr/>
        </p:nvSpPr>
        <p:spPr>
          <a:xfrm>
            <a:off x="1948815" y="2589530"/>
            <a:ext cx="2449513" cy="3651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rc=1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794" name="文本框 118793"/>
          <p:cNvSpPr txBox="1"/>
          <p:nvPr/>
        </p:nvSpPr>
        <p:spPr>
          <a:xfrm>
            <a:off x="5815013" y="2205038"/>
            <a:ext cx="2592387" cy="366712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x=-1阻塞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795" name="文本框 118794"/>
          <p:cNvSpPr txBox="1"/>
          <p:nvPr/>
        </p:nvSpPr>
        <p:spPr>
          <a:xfrm>
            <a:off x="430213" y="2133600"/>
            <a:ext cx="647700" cy="4270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1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sp>
        <p:nvSpPr>
          <p:cNvPr id="118796" name="文本框 118795"/>
          <p:cNvSpPr txBox="1"/>
          <p:nvPr/>
        </p:nvSpPr>
        <p:spPr>
          <a:xfrm>
            <a:off x="4722813" y="2162175"/>
            <a:ext cx="647700" cy="4270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rPr>
              <a:t>2</a:t>
            </a:r>
            <a:endParaRPr lang="en-US" altLang="zh-CN" sz="2800" b="1">
              <a:solidFill>
                <a:srgbClr val="0000FF"/>
              </a:solidFill>
              <a:latin typeface="Franklin Gothic Medium" panose="020B0603020102020204" pitchFamily="2" charset="0"/>
              <a:ea typeface="黑体" panose="02010609060101010101" pitchFamily="1" charset="-122"/>
            </a:endParaRPr>
          </a:p>
        </p:txBody>
      </p:sp>
      <p:grpSp>
        <p:nvGrpSpPr>
          <p:cNvPr id="118797" name="组合 118796"/>
          <p:cNvGrpSpPr/>
          <p:nvPr/>
        </p:nvGrpSpPr>
        <p:grpSpPr>
          <a:xfrm>
            <a:off x="430213" y="2709863"/>
            <a:ext cx="647700" cy="1511300"/>
            <a:chOff x="0" y="0"/>
            <a:chExt cx="408" cy="635"/>
          </a:xfrm>
        </p:grpSpPr>
        <p:sp>
          <p:nvSpPr>
            <p:cNvPr id="118798" name="直接连接符 118797"/>
            <p:cNvSpPr/>
            <p:nvPr/>
          </p:nvSpPr>
          <p:spPr>
            <a:xfrm>
              <a:off x="81" y="0"/>
              <a:ext cx="0" cy="635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8799" name="文本框 118798"/>
            <p:cNvSpPr txBox="1"/>
            <p:nvPr/>
          </p:nvSpPr>
          <p:spPr>
            <a:xfrm>
              <a:off x="0" y="136"/>
              <a:ext cx="408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3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118800" name="文本框 118799"/>
          <p:cNvSpPr txBox="1"/>
          <p:nvPr/>
        </p:nvSpPr>
        <p:spPr>
          <a:xfrm>
            <a:off x="1511300" y="3500438"/>
            <a:ext cx="2449513" cy="366712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x=0唤醒读者2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801" name="直接连接符 118800"/>
          <p:cNvSpPr/>
          <p:nvPr/>
        </p:nvSpPr>
        <p:spPr>
          <a:xfrm>
            <a:off x="7272338" y="2205038"/>
            <a:ext cx="0" cy="431800"/>
          </a:xfrm>
          <a:prstGeom prst="line">
            <a:avLst/>
          </a:prstGeom>
          <a:ln w="5715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8802" name="文本框 118801"/>
          <p:cNvSpPr txBox="1"/>
          <p:nvPr/>
        </p:nvSpPr>
        <p:spPr>
          <a:xfrm>
            <a:off x="7272655" y="3033078"/>
            <a:ext cx="1295400" cy="36576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</a:t>
            </a:r>
            <a:r>
              <a:rPr lang="en-US" altLang="zh-CN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2</a:t>
            </a:r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803" name="文本框 118802"/>
          <p:cNvSpPr txBox="1"/>
          <p:nvPr/>
        </p:nvSpPr>
        <p:spPr>
          <a:xfrm>
            <a:off x="6341428" y="2636838"/>
            <a:ext cx="1008062" cy="36576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en-US" altLang="zh-CN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rc=2</a:t>
            </a:r>
            <a:endParaRPr lang="en-US" altLang="zh-CN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804" name="文本框 118803"/>
          <p:cNvSpPr txBox="1"/>
          <p:nvPr/>
        </p:nvSpPr>
        <p:spPr>
          <a:xfrm>
            <a:off x="5886768" y="3500438"/>
            <a:ext cx="2449512" cy="366712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 dirty="0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x=1继续</a:t>
            </a:r>
            <a:endParaRPr lang="zh-CN" altLang="en-US" sz="2400" b="1" dirty="0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grpSp>
        <p:nvGrpSpPr>
          <p:cNvPr id="118805" name="组合 118804"/>
          <p:cNvGrpSpPr/>
          <p:nvPr/>
        </p:nvGrpSpPr>
        <p:grpSpPr>
          <a:xfrm>
            <a:off x="4737100" y="2722563"/>
            <a:ext cx="647700" cy="1511300"/>
            <a:chOff x="0" y="0"/>
            <a:chExt cx="408" cy="635"/>
          </a:xfrm>
        </p:grpSpPr>
        <p:sp>
          <p:nvSpPr>
            <p:cNvPr id="118806" name="直接连接符 118805"/>
            <p:cNvSpPr/>
            <p:nvPr/>
          </p:nvSpPr>
          <p:spPr>
            <a:xfrm>
              <a:off x="81" y="0"/>
              <a:ext cx="0" cy="635"/>
            </a:xfrm>
            <a:prstGeom prst="line">
              <a:avLst/>
            </a:prstGeom>
            <a:ln w="57150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8807" name="文本框 118806"/>
            <p:cNvSpPr txBox="1"/>
            <p:nvPr/>
          </p:nvSpPr>
          <p:spPr>
            <a:xfrm>
              <a:off x="0" y="136"/>
              <a:ext cx="408" cy="17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anchor="t">
              <a:spAutoFit/>
            </a:bodyPr>
            <a:p>
              <a:pPr lvl="0" eaLnBrk="0" hangingPunct="0">
                <a:spcBef>
                  <a:spcPct val="50000"/>
                </a:spcBef>
              </a:pPr>
              <a:r>
                <a:rPr lang="en-US" altLang="zh-CN" sz="2800" b="1">
                  <a:solidFill>
                    <a:srgbClr val="0000FF"/>
                  </a:solidFill>
                  <a:latin typeface="Franklin Gothic Medium" panose="020B0603020102020204" pitchFamily="2" charset="0"/>
                  <a:ea typeface="黑体" panose="02010609060101010101" pitchFamily="1" charset="-122"/>
                </a:rPr>
                <a:t>4</a:t>
              </a:r>
              <a:endParaRPr lang="en-US" altLang="zh-CN" sz="2800" b="1">
                <a:solidFill>
                  <a:srgbClr val="0000FF"/>
                </a:solidFill>
                <a:latin typeface="Franklin Gothic Medium" panose="020B0603020102020204" pitchFamily="2" charset="0"/>
                <a:ea typeface="黑体" panose="02010609060101010101" pitchFamily="1" charset="-122"/>
              </a:endParaRPr>
            </a:p>
          </p:txBody>
        </p:sp>
      </p:grpSp>
      <p:sp>
        <p:nvSpPr>
          <p:cNvPr id="118808" name="文本框 118807"/>
          <p:cNvSpPr txBox="1"/>
          <p:nvPr/>
        </p:nvSpPr>
        <p:spPr>
          <a:xfrm>
            <a:off x="1295400" y="3933825"/>
            <a:ext cx="2449513" cy="3651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809" name="文本框 118808"/>
          <p:cNvSpPr txBox="1"/>
          <p:nvPr/>
        </p:nvSpPr>
        <p:spPr>
          <a:xfrm>
            <a:off x="5472113" y="3933825"/>
            <a:ext cx="2449512" cy="365125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400" b="1">
                <a:solidFill>
                  <a:srgbClr val="9966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读</a:t>
            </a:r>
            <a:endParaRPr lang="zh-CN" altLang="en-US" sz="2400" b="1">
              <a:solidFill>
                <a:srgbClr val="9966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810" name="矩形 118809"/>
          <p:cNvSpPr/>
          <p:nvPr/>
        </p:nvSpPr>
        <p:spPr>
          <a:xfrm>
            <a:off x="6623050" y="4292600"/>
            <a:ext cx="2520950" cy="8540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/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在读允许读，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  <a:p>
            <a:pPr lvl="0" eaLnBrk="0" hangingPunct="0"/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允许同时读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  <p:sp>
        <p:nvSpPr>
          <p:cNvPr id="118811" name="矩形 118810"/>
          <p:cNvSpPr/>
          <p:nvPr/>
        </p:nvSpPr>
        <p:spPr>
          <a:xfrm>
            <a:off x="2663825" y="4076700"/>
            <a:ext cx="1873250" cy="1281113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0" tIns="0" rIns="0" bIns="0" anchor="t">
            <a:spAutoFit/>
          </a:bodyPr>
          <a:p>
            <a:pPr lvl="0" eaLnBrk="0" hangingPunct="0">
              <a:spcBef>
                <a:spcPct val="50000"/>
              </a:spcBef>
            </a:pPr>
            <a:r>
              <a:rPr lang="zh-CN" altLang="en-US" sz="2800" b="1">
                <a:latin typeface="Arial" panose="020B0604020202020204" pitchFamily="34" charset="0"/>
                <a:ea typeface="黑体" panose="02010609060101010101" pitchFamily="1" charset="-122"/>
              </a:rPr>
              <a:t>不允许两个读者同时进入临界区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8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8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1188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8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8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8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8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8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8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8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8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18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18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500" fill="hold"/>
                                        <p:tgtEl>
                                          <p:spTgt spid="1188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 animBg="1"/>
      <p:bldP spid="118789" grpId="0" bldLvl="0" animBg="1"/>
      <p:bldP spid="118788" grpId="0" bldLvl="0" animBg="1"/>
      <p:bldP spid="118790" grpId="0" bldLvl="0" animBg="1"/>
      <p:bldP spid="118791" grpId="0" bldLvl="0" animBg="1"/>
      <p:bldP spid="118792" grpId="0" bldLvl="0" animBg="1"/>
      <p:bldP spid="118793" grpId="0" bldLvl="0" animBg="1"/>
      <p:bldP spid="118794" grpId="0" bldLvl="0" animBg="1"/>
      <p:bldP spid="118795" grpId="0" animBg="1"/>
      <p:bldP spid="118796" grpId="0" animBg="1"/>
      <p:bldP spid="118800" grpId="0" bldLvl="0" animBg="1"/>
      <p:bldP spid="118802" grpId="0" bldLvl="0" animBg="1"/>
      <p:bldP spid="118803" grpId="0" bldLvl="0" animBg="1"/>
      <p:bldP spid="118804" grpId="0" bldLvl="0" animBg="1"/>
      <p:bldP spid="118808" grpId="0" animBg="1"/>
      <p:bldP spid="118809" grpId="0" animBg="1"/>
      <p:bldP spid="118810" grpId="0"/>
      <p:bldP spid="118810" grpId="1"/>
      <p:bldP spid="118811" grpId="0" animBg="1"/>
      <p:bldP spid="118811" grpId="1" animBg="1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3EBF8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3EBF8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3EBF8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29876</Words>
  <Application>WPS 演示</Application>
  <PresentationFormat>在屏幕上显示</PresentationFormat>
  <Paragraphs>3721</Paragraphs>
  <Slides>161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81" baseType="lpstr">
      <vt:lpstr>Arial</vt:lpstr>
      <vt:lpstr>宋体</vt:lpstr>
      <vt:lpstr>Wingdings</vt:lpstr>
      <vt:lpstr>黑体</vt:lpstr>
      <vt:lpstr>Calibri</vt:lpstr>
      <vt:lpstr>Arial Black</vt:lpstr>
      <vt:lpstr>华文宋体</vt:lpstr>
      <vt:lpstr>Arial Unicode MS</vt:lpstr>
      <vt:lpstr>Wingdings</vt:lpstr>
      <vt:lpstr>楷体</vt:lpstr>
      <vt:lpstr>微软雅黑</vt:lpstr>
      <vt:lpstr>Times New Roman</vt:lpstr>
      <vt:lpstr>Wingdings 2</vt:lpstr>
      <vt:lpstr>Franklin Gothic Medium</vt:lpstr>
      <vt:lpstr>华文行楷</vt:lpstr>
      <vt:lpstr>Algerian</vt:lpstr>
      <vt:lpstr>华文彩云</vt:lpstr>
      <vt:lpstr>默认设计模板</vt:lpstr>
      <vt:lpstr>1_默认设计模板</vt:lpstr>
      <vt:lpstr>Paint.Picture</vt:lpstr>
      <vt:lpstr>第二部分</vt:lpstr>
      <vt:lpstr>第5章  并发性：互斥和同步</vt:lpstr>
      <vt:lpstr>第5章   并发性：互斥与同步</vt:lpstr>
      <vt:lpstr>5.1 并发的原理</vt:lpstr>
      <vt:lpstr>两种制约关系</vt:lpstr>
      <vt:lpstr>进程并发</vt:lpstr>
      <vt:lpstr>与并发相关的关键术语</vt:lpstr>
      <vt:lpstr>5.1 并发的原理</vt:lpstr>
      <vt:lpstr>5.1.1 一个简单的例子</vt:lpstr>
      <vt:lpstr>PowerPoint 演示文稿</vt:lpstr>
      <vt:lpstr>5.1.2 竞争条件</vt:lpstr>
      <vt:lpstr>5.1.3操作系统关注的问题</vt:lpstr>
      <vt:lpstr>5.1.4 进程的交互</vt:lpstr>
      <vt:lpstr>进程的交互</vt:lpstr>
      <vt:lpstr>互斥：临界区问题</vt:lpstr>
      <vt:lpstr>临界区的互斥</vt:lpstr>
      <vt:lpstr>进程间的资源竞争  导致死锁</vt:lpstr>
      <vt:lpstr>进程间的资源竞争  导致饥饿</vt:lpstr>
      <vt:lpstr>进程间通过共享的合作</vt:lpstr>
      <vt:lpstr>进程间通过通信的合作</vt:lpstr>
      <vt:lpstr>5.1.5 互斥的要求</vt:lpstr>
      <vt:lpstr>实现互斥和同步的方法</vt:lpstr>
      <vt:lpstr>5.2 互斥：硬件的支持</vt:lpstr>
      <vt:lpstr>5.2.2 专用机器指令</vt:lpstr>
      <vt:lpstr>PowerPoint 演示文稿</vt:lpstr>
      <vt:lpstr>5.2.2 专用机器指令</vt:lpstr>
      <vt:lpstr>PowerPoint 演示文稿</vt:lpstr>
      <vt:lpstr>专用机器指令优缺点</vt:lpstr>
      <vt:lpstr>PowerPoint 演示文稿</vt:lpstr>
      <vt:lpstr>5.3 信号量</vt:lpstr>
      <vt:lpstr>5.3信号量</vt:lpstr>
      <vt:lpstr>一般信号量</vt:lpstr>
      <vt:lpstr>semwait操作</vt:lpstr>
      <vt:lpstr>V 操作</vt:lpstr>
      <vt:lpstr>一般信号量</vt:lpstr>
      <vt:lpstr>二元信号量</vt:lpstr>
      <vt:lpstr>信号量实例</vt:lpstr>
      <vt:lpstr>PowerPoint 演示文稿</vt:lpstr>
      <vt:lpstr>信号量的使用</vt:lpstr>
      <vt:lpstr>5.3.1 互斥</vt:lpstr>
      <vt:lpstr>信号量实现互斥实例</vt:lpstr>
      <vt:lpstr>利用信号量实现前驱关系</vt:lpstr>
      <vt:lpstr>利用信号量实现前驱关系</vt:lpstr>
      <vt:lpstr>例子</vt:lpstr>
      <vt:lpstr>经典同步问题</vt:lpstr>
      <vt:lpstr>5.3.2  生产者/消费者问题</vt:lpstr>
      <vt:lpstr>无限多缓冲的生产者消费者问题</vt:lpstr>
      <vt:lpstr>无限多缓冲的生产者消费者问题</vt:lpstr>
      <vt:lpstr>PowerPoint 演示文稿</vt:lpstr>
      <vt:lpstr>错误分析</vt:lpstr>
      <vt:lpstr>PowerPoint 演示文稿</vt:lpstr>
      <vt:lpstr>用二元信号量的正确解法</vt:lpstr>
      <vt:lpstr>用信号量解决生产者消费者问题</vt:lpstr>
      <vt:lpstr>有限循环多缓冲</vt:lpstr>
      <vt:lpstr>PowerPoint 演示文稿</vt:lpstr>
      <vt:lpstr>PowerPoint 演示文稿</vt:lpstr>
      <vt:lpstr>PowerPoint 演示文稿</vt:lpstr>
      <vt:lpstr>PowerPoint 演示文稿</vt:lpstr>
      <vt:lpstr>生产者消费者问题</vt:lpstr>
      <vt:lpstr>推导分析  正确情况</vt:lpstr>
      <vt:lpstr>PV操作使用规则</vt:lpstr>
      <vt:lpstr>推导分析  错误情况1</vt:lpstr>
      <vt:lpstr>推导分析  错误情况2</vt:lpstr>
      <vt:lpstr>推导分析  错误情况3</vt:lpstr>
      <vt:lpstr>推导分析  错误情况4</vt:lpstr>
      <vt:lpstr>生产者－消费者问题  汇总</vt:lpstr>
      <vt:lpstr>生产者－消费者问题  汇总</vt:lpstr>
      <vt:lpstr>生产者消费者问题  汇总</vt:lpstr>
      <vt:lpstr>管程</vt:lpstr>
      <vt:lpstr>5.4.1 使用信号的管程</vt:lpstr>
      <vt:lpstr>管程的结构</vt:lpstr>
      <vt:lpstr>PowerPoint 演示文稿</vt:lpstr>
      <vt:lpstr>条件变量</vt:lpstr>
      <vt:lpstr>PowerPoint 演示文稿</vt:lpstr>
      <vt:lpstr>PowerPoint 演示文稿</vt:lpstr>
      <vt:lpstr>管程实现机制</vt:lpstr>
      <vt:lpstr>PowerPoint 演示文稿</vt:lpstr>
      <vt:lpstr>使用管程解决生产者消费者问题</vt:lpstr>
      <vt:lpstr>生产者消费者问题</vt:lpstr>
      <vt:lpstr>5.5 消息传递</vt:lpstr>
      <vt:lpstr>PowerPoint 演示文稿</vt:lpstr>
      <vt:lpstr>5.5.1 同步</vt:lpstr>
      <vt:lpstr>无阻塞send，阻塞receive</vt:lpstr>
      <vt:lpstr>5.5.2 寻址</vt:lpstr>
      <vt:lpstr>间接消息通信（间接寻址）</vt:lpstr>
      <vt:lpstr>PowerPoint 演示文稿</vt:lpstr>
      <vt:lpstr>5.5.3 消息格式</vt:lpstr>
      <vt:lpstr>5.5.4 排队原则</vt:lpstr>
      <vt:lpstr>5.5.5 互斥</vt:lpstr>
      <vt:lpstr>使用消息的互斥</vt:lpstr>
      <vt:lpstr>PowerPoint 演示文稿</vt:lpstr>
      <vt:lpstr>5.6 读者/写者问题</vt:lpstr>
      <vt:lpstr>5.6 读者/写者问题</vt:lpstr>
      <vt:lpstr>5.6 读者/写者问题</vt:lpstr>
      <vt:lpstr>PowerPoint 演示文稿</vt:lpstr>
      <vt:lpstr>读者-写者问题（读者优先）</vt:lpstr>
      <vt:lpstr>读者－写者（读者优先）</vt:lpstr>
      <vt:lpstr>读者－写者（读者优先）</vt:lpstr>
      <vt:lpstr>算法分析</vt:lpstr>
      <vt:lpstr>算法分析</vt:lpstr>
      <vt:lpstr>算法分析</vt:lpstr>
      <vt:lpstr>算法分析</vt:lpstr>
      <vt:lpstr>算法分析</vt:lpstr>
      <vt:lpstr>算法分析</vt:lpstr>
      <vt:lpstr>写者优先的读者写者问题</vt:lpstr>
      <vt:lpstr>写者优先</vt:lpstr>
      <vt:lpstr>写者优先</vt:lpstr>
      <vt:lpstr>PowerPoint 演示文稿</vt:lpstr>
      <vt:lpstr>写者优先 算法分析</vt:lpstr>
      <vt:lpstr>写者优先 算法分析</vt:lpstr>
      <vt:lpstr>写者优先 算法分析</vt:lpstr>
      <vt:lpstr>写者优先－算法分析</vt:lpstr>
      <vt:lpstr>写者优先－算法分析</vt:lpstr>
      <vt:lpstr>写者优先  算法分析</vt:lpstr>
      <vt:lpstr>写者优先  算法分析</vt:lpstr>
      <vt:lpstr>增加： 理发师问题</vt:lpstr>
      <vt:lpstr>单理发师问题</vt:lpstr>
      <vt:lpstr>理发师问题 算法</vt:lpstr>
      <vt:lpstr>理发师问题 算法</vt:lpstr>
      <vt:lpstr>信号量思考题</vt:lpstr>
      <vt:lpstr>信号量思考题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PV操作思考题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lyj</dc:creator>
  <cp:lastModifiedBy>李艳军（杨林妈妈）</cp:lastModifiedBy>
  <cp:revision>51</cp:revision>
  <dcterms:created xsi:type="dcterms:W3CDTF">2013-01-25T01:44:00Z</dcterms:created>
  <dcterms:modified xsi:type="dcterms:W3CDTF">2021-10-27T11:33:07Z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C8EA6C341F82407F818A58DA2AE519AF</vt:lpwstr>
  </property>
</Properties>
</file>